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836" r:id="rId2"/>
    <p:sldId id="837" r:id="rId3"/>
    <p:sldId id="855" r:id="rId4"/>
    <p:sldId id="840" r:id="rId5"/>
    <p:sldId id="841" r:id="rId6"/>
    <p:sldId id="842" r:id="rId7"/>
    <p:sldId id="848" r:id="rId8"/>
    <p:sldId id="849" r:id="rId9"/>
    <p:sldId id="854" r:id="rId10"/>
    <p:sldId id="850" r:id="rId11"/>
    <p:sldId id="844" r:id="rId12"/>
    <p:sldId id="845" r:id="rId13"/>
    <p:sldId id="847" r:id="rId14"/>
    <p:sldId id="856" r:id="rId15"/>
  </p:sldIdLst>
  <p:sldSz cx="12192000" cy="6858000"/>
  <p:notesSz cx="9866313" cy="6735763"/>
  <p:embeddedFontLst>
    <p:embeddedFont>
      <p:font typeface="Pretendard" panose="02000503000000020004" pitchFamily="50" charset="-127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B18FB4-D122-4FAD-ACFA-EA4F139094DB}">
          <p14:sldIdLst/>
        </p14:section>
        <p14:section name="PR페이지" id="{2955F383-6F4F-4D96-8F5D-5A051B505CAC}">
          <p14:sldIdLst>
            <p14:sldId id="836"/>
            <p14:sldId id="837"/>
            <p14:sldId id="855"/>
            <p14:sldId id="840"/>
            <p14:sldId id="841"/>
            <p14:sldId id="842"/>
            <p14:sldId id="848"/>
            <p14:sldId id="849"/>
            <p14:sldId id="854"/>
            <p14:sldId id="850"/>
            <p14:sldId id="844"/>
            <p14:sldId id="845"/>
            <p14:sldId id="847"/>
          </p14:sldIdLst>
        </p14:section>
        <p14:section name="배너 등" id="{375D0C35-EA9C-4EB7-BFF7-F71356A5106E}">
          <p14:sldIdLst>
            <p14:sldId id="8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혜진" initials="한" lastIdx="1" clrIdx="0"/>
  <p:cmAuthor id="2" name="User" initials="U" lastIdx="2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3300"/>
    <a:srgbClr val="FF6600"/>
    <a:srgbClr val="FFFFFF"/>
    <a:srgbClr val="5B9BD5"/>
    <a:srgbClr val="616161"/>
    <a:srgbClr val="001937"/>
    <a:srgbClr val="4472C4"/>
    <a:srgbClr val="024DA0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6136" autoAdjust="0"/>
  </p:normalViewPr>
  <p:slideViewPr>
    <p:cSldViewPr snapToGrid="0">
      <p:cViewPr varScale="1">
        <p:scale>
          <a:sx n="109" d="100"/>
          <a:sy n="109" d="100"/>
        </p:scale>
        <p:origin x="444" y="102"/>
      </p:cViewPr>
      <p:guideLst>
        <p:guide orient="horz" pos="2205"/>
        <p:guide pos="29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1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8D378-8015-471B-B564-0512C1E95F99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4A370-B5F4-4CB9-BB6B-E4C0A74A9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17608" y="90616"/>
            <a:ext cx="4275403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08" y="428574"/>
            <a:ext cx="7823668" cy="621657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7"/>
            <a:ext cx="4275403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AAA7C-52DF-4DF8-867E-DFE324611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1">
            <a:extLst>
              <a:ext uri="{FF2B5EF4-FFF2-40B4-BE49-F238E27FC236}">
                <a16:creationId xmlns:a16="http://schemas.microsoft.com/office/drawing/2014/main" id="{375E3BC1-B9A6-4911-BE3B-91C1CF35F960}"/>
              </a:ext>
            </a:extLst>
          </p:cNvPr>
          <p:cNvSpPr txBox="1">
            <a:spLocks/>
          </p:cNvSpPr>
          <p:nvPr/>
        </p:nvSpPr>
        <p:spPr>
          <a:xfrm>
            <a:off x="8015416" y="428574"/>
            <a:ext cx="1733289" cy="55850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58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22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9DEEB23-F6E0-EB69-8509-C8CAB417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6334" y="6465503"/>
            <a:ext cx="2743200" cy="365125"/>
          </a:xfrm>
        </p:spPr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82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0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iraeij.com/police/classes/online/pass/passUp/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image" Target="../media/image5.png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B1375C-4289-63E6-7C96-441323E2801B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22DCB41-8FDB-74CE-5FB5-AAB04F34409A}"/>
              </a:ext>
            </a:extLst>
          </p:cNvPr>
          <p:cNvSpPr txBox="1"/>
          <p:nvPr/>
        </p:nvSpPr>
        <p:spPr>
          <a:xfrm>
            <a:off x="1763107" y="1048960"/>
            <a:ext cx="5639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위가 만든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289BA6-408E-B46F-DFC1-30506DA80057}"/>
              </a:ext>
            </a:extLst>
          </p:cNvPr>
          <p:cNvSpPr txBox="1"/>
          <p:nvPr/>
        </p:nvSpPr>
        <p:spPr>
          <a:xfrm>
            <a:off x="2572183" y="1504226"/>
            <a:ext cx="41891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 </a:t>
            </a:r>
          </a:p>
          <a:p>
            <a:pPr algn="ctr"/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 승진</a:t>
            </a:r>
            <a:endParaRPr lang="en-US" altLang="ko-KR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</a:t>
            </a:r>
            <a:endParaRPr lang="en-US" altLang="ko-KR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쿼터</a:t>
            </a:r>
            <a:endParaRPr lang="en-US" altLang="ko-KR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A2EBD3-BC40-9397-E752-51ED637FF2D6}"/>
              </a:ext>
            </a:extLst>
          </p:cNvPr>
          <p:cNvSpPr txBox="1"/>
          <p:nvPr/>
        </p:nvSpPr>
        <p:spPr>
          <a:xfrm>
            <a:off x="3902858" y="1089641"/>
            <a:ext cx="4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73F38D9-9EC3-6062-D086-289759CC010B}"/>
              </a:ext>
            </a:extLst>
          </p:cNvPr>
          <p:cNvSpPr/>
          <p:nvPr/>
        </p:nvSpPr>
        <p:spPr>
          <a:xfrm>
            <a:off x="6096000" y="1223885"/>
            <a:ext cx="2473622" cy="37553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ADFF783-D58E-8986-3B1E-49FAB00979B2}"/>
              </a:ext>
            </a:extLst>
          </p:cNvPr>
          <p:cNvSpPr/>
          <p:nvPr/>
        </p:nvSpPr>
        <p:spPr>
          <a:xfrm>
            <a:off x="623746" y="1120623"/>
            <a:ext cx="2654313" cy="40296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E26F37-22E2-205C-F15A-7BF5213E82F7}"/>
              </a:ext>
            </a:extLst>
          </p:cNvPr>
          <p:cNvSpPr txBox="1"/>
          <p:nvPr/>
        </p:nvSpPr>
        <p:spPr>
          <a:xfrm>
            <a:off x="6695896" y="4297679"/>
            <a:ext cx="135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경찰실무종합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정태정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교수님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BC08C9-83B3-6A57-1BC4-3AACF023F3D1}"/>
              </a:ext>
            </a:extLst>
          </p:cNvPr>
          <p:cNvSpPr txBox="1"/>
          <p:nvPr/>
        </p:nvSpPr>
        <p:spPr>
          <a:xfrm>
            <a:off x="963829" y="4352931"/>
            <a:ext cx="1928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형법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형소법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실무종합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신광은 교수님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7EA0CF-D101-22C3-0CAF-4B6A6DA528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063" y="2092568"/>
            <a:ext cx="2024285" cy="4132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34E704-2184-D811-53B2-1E997DBF029C}"/>
              </a:ext>
            </a:extLst>
          </p:cNvPr>
          <p:cNvSpPr txBox="1"/>
          <p:nvPr/>
        </p:nvSpPr>
        <p:spPr>
          <a:xfrm>
            <a:off x="3444599" y="4676096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우리는 더 노력할 것이고</a:t>
            </a:r>
            <a:endParaRPr lang="en-US" altLang="ko-KR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여러분은 합격에 더 가까워 집니다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A0902-CAE3-7AE3-F1AB-7476E92289AE}"/>
              </a:ext>
            </a:extLst>
          </p:cNvPr>
          <p:cNvSpPr txBox="1"/>
          <p:nvPr/>
        </p:nvSpPr>
        <p:spPr>
          <a:xfrm>
            <a:off x="5319258" y="4158760"/>
            <a:ext cx="100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quarter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FFDB4-C9B0-3683-4759-684FEEB1E6D9}"/>
              </a:ext>
            </a:extLst>
          </p:cNvPr>
          <p:cNvSpPr txBox="1"/>
          <p:nvPr/>
        </p:nvSpPr>
        <p:spPr>
          <a:xfrm>
            <a:off x="1682740" y="632040"/>
            <a:ext cx="6203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경찰학원 중 브랜드 검색어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 연속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키워드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22.10~23.2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9B8CDC-70A5-65E2-6E1E-E7534BD6FE3B}"/>
              </a:ext>
            </a:extLst>
          </p:cNvPr>
          <p:cNvSpPr/>
          <p:nvPr/>
        </p:nvSpPr>
        <p:spPr>
          <a:xfrm>
            <a:off x="189470" y="6118786"/>
            <a:ext cx="8954530" cy="539891"/>
          </a:xfrm>
          <a:prstGeom prst="rect">
            <a:avLst/>
          </a:prstGeom>
          <a:solidFill>
            <a:srgbClr val="0019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C183B-A5D5-F06D-1F7B-48B37087CD21}"/>
              </a:ext>
            </a:extLst>
          </p:cNvPr>
          <p:cNvSpPr txBox="1"/>
          <p:nvPr/>
        </p:nvSpPr>
        <p:spPr>
          <a:xfrm>
            <a:off x="672292" y="6233269"/>
            <a:ext cx="137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마감</a:t>
            </a:r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6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6453E-20C4-785C-7A93-EDC856DD1060}"/>
              </a:ext>
            </a:extLst>
          </p:cNvPr>
          <p:cNvSpPr txBox="1"/>
          <p:nvPr/>
        </p:nvSpPr>
        <p:spPr>
          <a:xfrm>
            <a:off x="2081655" y="6225388"/>
            <a:ext cx="2813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승진 미래 패스 </a:t>
            </a:r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종료까지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42BF6F-6171-9A7D-54C3-F0682379D4F6}"/>
              </a:ext>
            </a:extLst>
          </p:cNvPr>
          <p:cNvSpPr/>
          <p:nvPr/>
        </p:nvSpPr>
        <p:spPr>
          <a:xfrm>
            <a:off x="5002210" y="6289378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3EEFA9-2586-BCCC-4F5D-D655FE662CDC}"/>
              </a:ext>
            </a:extLst>
          </p:cNvPr>
          <p:cNvSpPr/>
          <p:nvPr/>
        </p:nvSpPr>
        <p:spPr>
          <a:xfrm>
            <a:off x="5559678" y="6289378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DA4A9-1033-F79A-09D3-1AAB5EBF1BAD}"/>
              </a:ext>
            </a:extLst>
          </p:cNvPr>
          <p:cNvSpPr txBox="1"/>
          <p:nvPr/>
        </p:nvSpPr>
        <p:spPr>
          <a:xfrm>
            <a:off x="5209224" y="6233269"/>
            <a:ext cx="37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2539DF-087B-1C51-9C1B-CADDE5EBF8F0}"/>
              </a:ext>
            </a:extLst>
          </p:cNvPr>
          <p:cNvSpPr txBox="1"/>
          <p:nvPr/>
        </p:nvSpPr>
        <p:spPr>
          <a:xfrm>
            <a:off x="5771107" y="6233269"/>
            <a:ext cx="219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6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D18B27-D0F4-0CDA-37D1-227CED077F16}"/>
              </a:ext>
            </a:extLst>
          </p:cNvPr>
          <p:cNvSpPr/>
          <p:nvPr/>
        </p:nvSpPr>
        <p:spPr>
          <a:xfrm>
            <a:off x="5952491" y="6289378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A3C15E-599B-5750-5DB7-1094515E10A0}"/>
              </a:ext>
            </a:extLst>
          </p:cNvPr>
          <p:cNvSpPr txBox="1"/>
          <p:nvPr/>
        </p:nvSpPr>
        <p:spPr>
          <a:xfrm>
            <a:off x="6163920" y="6233269"/>
            <a:ext cx="219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6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CDA9BA-4ABE-6EA1-EE6F-422B1B942AFB}"/>
              </a:ext>
            </a:extLst>
          </p:cNvPr>
          <p:cNvSpPr/>
          <p:nvPr/>
        </p:nvSpPr>
        <p:spPr>
          <a:xfrm>
            <a:off x="6340852" y="6289378"/>
            <a:ext cx="252942" cy="218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CA07DB-45F2-D34A-1542-45284AFD618C}"/>
              </a:ext>
            </a:extLst>
          </p:cNvPr>
          <p:cNvSpPr txBox="1"/>
          <p:nvPr/>
        </p:nvSpPr>
        <p:spPr>
          <a:xfrm>
            <a:off x="6833272" y="6225351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신청하기 </a:t>
            </a:r>
            <a:r>
              <a:rPr lang="en-US" altLang="ko-KR" sz="1600" b="1" spc="-15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</a:t>
            </a:r>
            <a:endParaRPr lang="ko-KR" altLang="en-US" sz="16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46F4B-3E14-F27F-B3C4-9350046625D9}"/>
              </a:ext>
            </a:extLst>
          </p:cNvPr>
          <p:cNvSpPr txBox="1"/>
          <p:nvPr/>
        </p:nvSpPr>
        <p:spPr>
          <a:xfrm>
            <a:off x="9585201" y="632755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558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4F253-650A-1955-8CD1-951372548E20}"/>
              </a:ext>
            </a:extLst>
          </p:cNvPr>
          <p:cNvSpPr/>
          <p:nvPr/>
        </p:nvSpPr>
        <p:spPr>
          <a:xfrm>
            <a:off x="238125" y="1297933"/>
            <a:ext cx="8826744" cy="4834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92F6E-8AD6-34D1-2F50-83CCAC77FA0D}"/>
              </a:ext>
            </a:extLst>
          </p:cNvPr>
          <p:cNvSpPr txBox="1"/>
          <p:nvPr/>
        </p:nvSpPr>
        <p:spPr>
          <a:xfrm>
            <a:off x="2978197" y="1353791"/>
            <a:ext cx="351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spc="-150" dirty="0">
                <a:solidFill>
                  <a:schemeClr val="bg1"/>
                </a:solidFill>
                <a:latin typeface="+mn-ea"/>
              </a:rPr>
              <a:t>2024 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+mn-ea"/>
              </a:rPr>
              <a:t>승진 미래패스 쿼터</a:t>
            </a:r>
            <a:endParaRPr kumimoji="1" lang="en-US" altLang="ko-KR" sz="20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2EBBE-0571-7ADB-AB1C-4F4A960BAE35}"/>
              </a:ext>
            </a:extLst>
          </p:cNvPr>
          <p:cNvSpPr txBox="1"/>
          <p:nvPr/>
        </p:nvSpPr>
        <p:spPr>
          <a:xfrm>
            <a:off x="1106766" y="1942715"/>
            <a:ext cx="14998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spc="-150" dirty="0">
                <a:solidFill>
                  <a:srgbClr val="000000"/>
                </a:solidFill>
                <a:latin typeface="+mn-ea"/>
              </a:rPr>
              <a:t>경찰 승진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+mn-ea"/>
              </a:rPr>
              <a:t>(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+mn-ea"/>
              </a:rPr>
              <a:t>경장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+mn-ea"/>
              </a:rPr>
              <a:t>,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+mn-ea"/>
              </a:rPr>
              <a:t>경사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+mn-ea"/>
              </a:rPr>
              <a:t>, </a:t>
            </a:r>
            <a:r>
              <a:rPr kumimoji="1" lang="ko-KR" altLang="en-US" sz="1000" b="1" spc="-150" dirty="0">
                <a:solidFill>
                  <a:srgbClr val="000000"/>
                </a:solidFill>
                <a:latin typeface="+mn-ea"/>
              </a:rPr>
              <a:t>경위</a:t>
            </a:r>
            <a:r>
              <a:rPr kumimoji="1" lang="en-US" altLang="ko-KR" sz="1000" b="1" spc="-15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spc="-150" dirty="0">
                <a:solidFill>
                  <a:srgbClr val="000000"/>
                </a:solidFill>
                <a:latin typeface="+mn-ea"/>
              </a:rPr>
              <a:t>전 강좌 무제한 수강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C0FAB9-BCC7-A1B2-5DFA-BF81EC03A73B}"/>
              </a:ext>
            </a:extLst>
          </p:cNvPr>
          <p:cNvSpPr/>
          <p:nvPr/>
        </p:nvSpPr>
        <p:spPr>
          <a:xfrm>
            <a:off x="313755" y="4916978"/>
            <a:ext cx="4992788" cy="43120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62104-A525-4EDE-BC95-341B33A5F793}"/>
              </a:ext>
            </a:extLst>
          </p:cNvPr>
          <p:cNvSpPr txBox="1"/>
          <p:nvPr/>
        </p:nvSpPr>
        <p:spPr>
          <a:xfrm>
            <a:off x="313754" y="5045625"/>
            <a:ext cx="4676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□ 패스 구매 관련 유의사항을 모두 확인하였고 이에 동의합니다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1609C0-FC19-A051-E69E-32ED85822021}"/>
              </a:ext>
            </a:extLst>
          </p:cNvPr>
          <p:cNvSpPr txBox="1"/>
          <p:nvPr/>
        </p:nvSpPr>
        <p:spPr>
          <a:xfrm>
            <a:off x="3916100" y="5043993"/>
            <a:ext cx="156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u="sng" dirty="0">
                <a:latin typeface="+mn-ea"/>
              </a:rPr>
              <a:t>유의 사항 확인하기 </a:t>
            </a:r>
            <a:r>
              <a:rPr lang="en-US" altLang="ko-KR" sz="900" u="sng" dirty="0">
                <a:latin typeface="+mn-ea"/>
              </a:rPr>
              <a:t>&gt;</a:t>
            </a:r>
            <a:endParaRPr lang="ko-KR" altLang="en-US" sz="900" u="sng" dirty="0"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81D06F-3CC7-62DC-4876-6936E76BD4C5}"/>
              </a:ext>
            </a:extLst>
          </p:cNvPr>
          <p:cNvSpPr/>
          <p:nvPr/>
        </p:nvSpPr>
        <p:spPr>
          <a:xfrm>
            <a:off x="238125" y="1798932"/>
            <a:ext cx="8826744" cy="2943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E1A812E-CD95-D6E4-395D-9A688288D5FE}"/>
              </a:ext>
            </a:extLst>
          </p:cNvPr>
          <p:cNvSpPr/>
          <p:nvPr/>
        </p:nvSpPr>
        <p:spPr>
          <a:xfrm>
            <a:off x="366320" y="1845115"/>
            <a:ext cx="759096" cy="6185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6D821D8-4F51-DF70-9939-CF64BF1A9A6E}"/>
              </a:ext>
            </a:extLst>
          </p:cNvPr>
          <p:cNvSpPr txBox="1"/>
          <p:nvPr/>
        </p:nvSpPr>
        <p:spPr>
          <a:xfrm>
            <a:off x="3385165" y="2019762"/>
            <a:ext cx="1297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spc="-150" dirty="0">
                <a:solidFill>
                  <a:srgbClr val="000000"/>
                </a:solidFill>
                <a:latin typeface="+mn-ea"/>
              </a:rPr>
              <a:t>~ 24</a:t>
            </a:r>
            <a:r>
              <a:rPr kumimoji="1" lang="ko-KR" altLang="en-US" sz="1100" b="1" spc="-150" dirty="0">
                <a:solidFill>
                  <a:srgbClr val="000000"/>
                </a:solidFill>
                <a:latin typeface="+mn-ea"/>
              </a:rPr>
              <a:t>년 시험일까지</a:t>
            </a:r>
            <a:endParaRPr kumimoji="1" lang="en-US" altLang="ko-KR" sz="1100" b="1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892C3CB-57E5-99A5-301C-3BDF64E65CE2}"/>
              </a:ext>
            </a:extLst>
          </p:cNvPr>
          <p:cNvSpPr/>
          <p:nvPr/>
        </p:nvSpPr>
        <p:spPr>
          <a:xfrm>
            <a:off x="2644718" y="1848206"/>
            <a:ext cx="759096" cy="6185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5C800-D16C-A992-6E85-B571870BD429}"/>
              </a:ext>
            </a:extLst>
          </p:cNvPr>
          <p:cNvSpPr txBox="1"/>
          <p:nvPr/>
        </p:nvSpPr>
        <p:spPr>
          <a:xfrm>
            <a:off x="1145713" y="3162326"/>
            <a:ext cx="12973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spc="-150" dirty="0">
                <a:solidFill>
                  <a:srgbClr val="000000"/>
                </a:solidFill>
                <a:latin typeface="+mn-ea"/>
              </a:rPr>
              <a:t>월간 승격 모의고사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spc="-150" dirty="0">
                <a:solidFill>
                  <a:srgbClr val="000000"/>
                </a:solidFill>
                <a:latin typeface="+mn-ea"/>
              </a:rPr>
              <a:t>2</a:t>
            </a:r>
            <a:r>
              <a:rPr kumimoji="1" lang="ko-KR" altLang="en-US" sz="1100" b="1" spc="-150" dirty="0">
                <a:solidFill>
                  <a:srgbClr val="000000"/>
                </a:solidFill>
                <a:latin typeface="+mn-ea"/>
              </a:rPr>
              <a:t>회 무료 제공</a:t>
            </a:r>
            <a:endParaRPr kumimoji="1" lang="en-US" altLang="ko-KR" sz="1100" b="1" spc="-150" dirty="0">
              <a:solidFill>
                <a:srgbClr val="000000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spc="-150" dirty="0">
                <a:solidFill>
                  <a:srgbClr val="000000"/>
                </a:solidFill>
                <a:latin typeface="+mn-ea"/>
              </a:rPr>
              <a:t>(</a:t>
            </a:r>
            <a:r>
              <a:rPr kumimoji="1" lang="ko-KR" altLang="en-US" sz="1100" b="1" spc="-150" dirty="0">
                <a:solidFill>
                  <a:srgbClr val="000000"/>
                </a:solidFill>
                <a:latin typeface="+mn-ea"/>
              </a:rPr>
              <a:t>선착순 </a:t>
            </a:r>
            <a:r>
              <a:rPr kumimoji="1" lang="en-US" altLang="ko-KR" sz="1100" b="1" spc="-150" dirty="0">
                <a:solidFill>
                  <a:srgbClr val="000000"/>
                </a:solidFill>
                <a:latin typeface="+mn-ea"/>
              </a:rPr>
              <a:t>100</a:t>
            </a:r>
            <a:r>
              <a:rPr kumimoji="1" lang="ko-KR" altLang="en-US" sz="1100" b="1" spc="-150" dirty="0">
                <a:solidFill>
                  <a:srgbClr val="000000"/>
                </a:solidFill>
                <a:latin typeface="+mn-ea"/>
              </a:rPr>
              <a:t>명</a:t>
            </a:r>
            <a:r>
              <a:rPr kumimoji="1" lang="en-US" altLang="ko-KR" sz="1100" b="1" spc="-150" dirty="0">
                <a:solidFill>
                  <a:srgbClr val="000000"/>
                </a:solidFill>
                <a:latin typeface="+mn-ea"/>
              </a:rPr>
              <a:t>)</a:t>
            </a:r>
            <a:endParaRPr kumimoji="1" lang="ko-KR" altLang="en-US" sz="1100" b="1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4AFD17F-F75D-A98C-9A4D-3F2DA34422DB}"/>
              </a:ext>
            </a:extLst>
          </p:cNvPr>
          <p:cNvSpPr/>
          <p:nvPr/>
        </p:nvSpPr>
        <p:spPr>
          <a:xfrm>
            <a:off x="405266" y="3064726"/>
            <a:ext cx="759096" cy="6185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B3F9299-3EB3-D88F-D523-1DA35683AAE1}"/>
              </a:ext>
            </a:extLst>
          </p:cNvPr>
          <p:cNvSpPr/>
          <p:nvPr/>
        </p:nvSpPr>
        <p:spPr>
          <a:xfrm>
            <a:off x="6296389" y="2610185"/>
            <a:ext cx="264107" cy="2616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DBBFFEB-B5BF-E95C-6216-3FDEDE4A318F}"/>
              </a:ext>
            </a:extLst>
          </p:cNvPr>
          <p:cNvSpPr/>
          <p:nvPr/>
        </p:nvSpPr>
        <p:spPr>
          <a:xfrm>
            <a:off x="6296389" y="3242020"/>
            <a:ext cx="264107" cy="2616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2BF43F1-E16B-FE3D-05A9-1EC477A6EB6A}"/>
              </a:ext>
            </a:extLst>
          </p:cNvPr>
          <p:cNvSpPr/>
          <p:nvPr/>
        </p:nvSpPr>
        <p:spPr>
          <a:xfrm>
            <a:off x="6296389" y="3856719"/>
            <a:ext cx="264107" cy="2616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894939-393D-92EF-57E3-ADDD2FE521BA}"/>
              </a:ext>
            </a:extLst>
          </p:cNvPr>
          <p:cNvSpPr txBox="1"/>
          <p:nvPr/>
        </p:nvSpPr>
        <p:spPr>
          <a:xfrm>
            <a:off x="6725918" y="2613311"/>
            <a:ext cx="261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spc="-150" dirty="0">
                <a:solidFill>
                  <a:srgbClr val="FF0000"/>
                </a:solidFill>
                <a:latin typeface="+mn-ea"/>
              </a:rPr>
              <a:t>신규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+mn-ea"/>
              </a:rPr>
              <a:t> 최종 </a:t>
            </a:r>
            <a:r>
              <a:rPr kumimoji="1" lang="ko-KR" altLang="en-US" sz="1600" b="1" spc="-150" dirty="0" err="1">
                <a:solidFill>
                  <a:srgbClr val="000000"/>
                </a:solidFill>
                <a:latin typeface="+mn-ea"/>
              </a:rPr>
              <a:t>혜택가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600" b="1" spc="-150" dirty="0">
                <a:solidFill>
                  <a:srgbClr val="000000"/>
                </a:solidFill>
                <a:latin typeface="+mn-ea"/>
              </a:rPr>
              <a:t>83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+mn-ea"/>
              </a:rPr>
              <a:t>만원</a:t>
            </a:r>
            <a:endParaRPr kumimoji="1" lang="en-US" altLang="ko-KR" sz="1600" b="1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861CD1-7B77-AC31-9F05-A574509545F6}"/>
              </a:ext>
            </a:extLst>
          </p:cNvPr>
          <p:cNvSpPr txBox="1"/>
          <p:nvPr/>
        </p:nvSpPr>
        <p:spPr>
          <a:xfrm>
            <a:off x="6725918" y="3242276"/>
            <a:ext cx="261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spc="-150" dirty="0">
                <a:solidFill>
                  <a:srgbClr val="00B0F0"/>
                </a:solidFill>
                <a:latin typeface="+mn-ea"/>
              </a:rPr>
              <a:t>환승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+mn-ea"/>
              </a:rPr>
              <a:t> 최종 </a:t>
            </a:r>
            <a:r>
              <a:rPr kumimoji="1" lang="ko-KR" altLang="en-US" sz="1600" b="1" spc="-150" dirty="0" err="1">
                <a:solidFill>
                  <a:srgbClr val="000000"/>
                </a:solidFill>
                <a:latin typeface="+mn-ea"/>
              </a:rPr>
              <a:t>혜택가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600" b="1" spc="-150" dirty="0">
                <a:solidFill>
                  <a:srgbClr val="000000"/>
                </a:solidFill>
                <a:latin typeface="+mn-ea"/>
              </a:rPr>
              <a:t>78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+mn-ea"/>
              </a:rPr>
              <a:t>만원</a:t>
            </a:r>
            <a:endParaRPr kumimoji="1" lang="en-US" altLang="ko-KR" sz="1600" b="1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E7AE134-E7AB-D2D7-5303-C2D2EFE3C510}"/>
              </a:ext>
            </a:extLst>
          </p:cNvPr>
          <p:cNvSpPr txBox="1"/>
          <p:nvPr/>
        </p:nvSpPr>
        <p:spPr>
          <a:xfrm>
            <a:off x="6725918" y="3840104"/>
            <a:ext cx="261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spc="-150" dirty="0">
                <a:solidFill>
                  <a:srgbClr val="00B050"/>
                </a:solidFill>
                <a:latin typeface="+mn-ea"/>
              </a:rPr>
              <a:t>재구매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+mn-ea"/>
              </a:rPr>
              <a:t>  최종 </a:t>
            </a:r>
            <a:r>
              <a:rPr kumimoji="1" lang="ko-KR" altLang="en-US" sz="1600" b="1" spc="-150" dirty="0" err="1">
                <a:solidFill>
                  <a:srgbClr val="000000"/>
                </a:solidFill>
                <a:latin typeface="+mn-ea"/>
              </a:rPr>
              <a:t>혜택가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600" b="1" spc="-150" dirty="0">
                <a:solidFill>
                  <a:srgbClr val="000000"/>
                </a:solidFill>
                <a:latin typeface="+mn-ea"/>
              </a:rPr>
              <a:t>78</a:t>
            </a:r>
            <a:r>
              <a:rPr kumimoji="1" lang="ko-KR" altLang="en-US" sz="1600" b="1" spc="-150" dirty="0">
                <a:solidFill>
                  <a:srgbClr val="000000"/>
                </a:solidFill>
                <a:latin typeface="+mn-ea"/>
              </a:rPr>
              <a:t>만원</a:t>
            </a:r>
            <a:endParaRPr kumimoji="1" lang="en-US" altLang="ko-KR" sz="1600" b="1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CE73C8-9586-CE9E-91DB-F7D42A2C5D8C}"/>
              </a:ext>
            </a:extLst>
          </p:cNvPr>
          <p:cNvSpPr txBox="1"/>
          <p:nvPr/>
        </p:nvSpPr>
        <p:spPr>
          <a:xfrm>
            <a:off x="4988003" y="1966641"/>
            <a:ext cx="261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정가 </a:t>
            </a:r>
            <a:r>
              <a:rPr kumimoji="1" lang="en-US" altLang="ko-KR" sz="2400" b="1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150</a:t>
            </a:r>
            <a:r>
              <a:rPr kumimoji="1" lang="ko-KR" altLang="en-US" sz="2400" b="1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만원</a:t>
            </a:r>
            <a:endParaRPr kumimoji="1" lang="en-US" altLang="ko-KR" sz="2400" b="1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38DCAE7-4D33-4D78-53F7-CB873D447604}"/>
              </a:ext>
            </a:extLst>
          </p:cNvPr>
          <p:cNvCxnSpPr/>
          <p:nvPr/>
        </p:nvCxnSpPr>
        <p:spPr>
          <a:xfrm>
            <a:off x="4735067" y="1966641"/>
            <a:ext cx="0" cy="2476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64610E4-7975-2480-A82A-AA7FD6C1D336}"/>
              </a:ext>
            </a:extLst>
          </p:cNvPr>
          <p:cNvSpPr/>
          <p:nvPr/>
        </p:nvSpPr>
        <p:spPr>
          <a:xfrm>
            <a:off x="5306543" y="4916978"/>
            <a:ext cx="3743805" cy="431207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모서리가 둥근 직사각형 189">
            <a:extLst>
              <a:ext uri="{FF2B5EF4-FFF2-40B4-BE49-F238E27FC236}">
                <a16:creationId xmlns:a16="http://schemas.microsoft.com/office/drawing/2014/main" id="{BB2DBDDC-C04E-D779-BDB8-DFCA4B06EA58}"/>
              </a:ext>
            </a:extLst>
          </p:cNvPr>
          <p:cNvSpPr/>
          <p:nvPr/>
        </p:nvSpPr>
        <p:spPr>
          <a:xfrm>
            <a:off x="5577188" y="4916977"/>
            <a:ext cx="3097029" cy="43120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00" dirty="0">
                <a:solidFill>
                  <a:srgbClr val="FFFF00"/>
                </a:solidFill>
                <a:latin typeface="+mn-ea"/>
              </a:rPr>
              <a:t>경찰 승진 미래패스 </a:t>
            </a:r>
            <a:r>
              <a:rPr lang="ko-KR" altLang="en-US" sz="1400" b="1" spc="-100" dirty="0">
                <a:solidFill>
                  <a:schemeClr val="bg1"/>
                </a:solidFill>
                <a:latin typeface="+mn-ea"/>
              </a:rPr>
              <a:t>신청하기 </a:t>
            </a:r>
            <a:r>
              <a:rPr lang="en-US" altLang="ko-KR" sz="1400" b="1" spc="-100" dirty="0">
                <a:solidFill>
                  <a:schemeClr val="bg1"/>
                </a:solidFill>
                <a:latin typeface="+mn-ea"/>
              </a:rPr>
              <a:t>&gt;</a:t>
            </a:r>
            <a:endParaRPr lang="ko-KR" altLang="en-US" sz="1400" b="1" spc="-1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3EAE5D-5184-A6FD-2330-BC3CA5A1A05D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EA966B-495B-B854-DDC9-F8A051B20347}"/>
              </a:ext>
            </a:extLst>
          </p:cNvPr>
          <p:cNvSpPr txBox="1"/>
          <p:nvPr/>
        </p:nvSpPr>
        <p:spPr>
          <a:xfrm>
            <a:off x="749391" y="407351"/>
            <a:ext cx="797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atin typeface="+mn-ea"/>
              </a:rPr>
              <a:t>경찰 승진  합격할 때까지 완벽하게 책임집니다</a:t>
            </a:r>
            <a:r>
              <a:rPr lang="en-US" altLang="ko-KR" sz="2400" b="1" spc="-150" dirty="0">
                <a:latin typeface="+mn-ea"/>
              </a:rPr>
              <a:t>!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B202C59-A415-8C44-AD69-123908B8A2DB}"/>
              </a:ext>
            </a:extLst>
          </p:cNvPr>
          <p:cNvSpPr/>
          <p:nvPr/>
        </p:nvSpPr>
        <p:spPr>
          <a:xfrm>
            <a:off x="8065295" y="4916977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ED434B6-1657-2B5E-A2E5-7906E1DFA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314" y="2154447"/>
            <a:ext cx="2677952" cy="1219564"/>
          </a:xfrm>
          <a:prstGeom prst="rect">
            <a:avLst/>
          </a:prstGeom>
        </p:spPr>
      </p:pic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99C8746-5DBD-E184-C278-618207ACB151}"/>
              </a:ext>
            </a:extLst>
          </p:cNvPr>
          <p:cNvCxnSpPr>
            <a:cxnSpLocks/>
          </p:cNvCxnSpPr>
          <p:nvPr/>
        </p:nvCxnSpPr>
        <p:spPr>
          <a:xfrm flipH="1">
            <a:off x="5132629" y="2428306"/>
            <a:ext cx="677778" cy="151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228F22-CE99-5E58-5FF5-F9A65A019405}"/>
              </a:ext>
            </a:extLst>
          </p:cNvPr>
          <p:cNvCxnSpPr>
            <a:cxnSpLocks/>
          </p:cNvCxnSpPr>
          <p:nvPr/>
        </p:nvCxnSpPr>
        <p:spPr>
          <a:xfrm>
            <a:off x="5471518" y="3366820"/>
            <a:ext cx="624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EC43FC7-E852-FF5D-1180-68BAEACB8100}"/>
              </a:ext>
            </a:extLst>
          </p:cNvPr>
          <p:cNvCxnSpPr>
            <a:cxnSpLocks/>
          </p:cNvCxnSpPr>
          <p:nvPr/>
        </p:nvCxnSpPr>
        <p:spPr>
          <a:xfrm>
            <a:off x="5676900" y="2746720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DBCA143-1C74-B4C2-23A6-5E8036675DBA}"/>
              </a:ext>
            </a:extLst>
          </p:cNvPr>
          <p:cNvCxnSpPr>
            <a:cxnSpLocks/>
          </p:cNvCxnSpPr>
          <p:nvPr/>
        </p:nvCxnSpPr>
        <p:spPr>
          <a:xfrm>
            <a:off x="5124450" y="3946870"/>
            <a:ext cx="971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61D98F9-5FDD-21FD-DC38-6EB3F44E2B14}"/>
              </a:ext>
            </a:extLst>
          </p:cNvPr>
          <p:cNvCxnSpPr>
            <a:cxnSpLocks/>
          </p:cNvCxnSpPr>
          <p:nvPr/>
        </p:nvCxnSpPr>
        <p:spPr>
          <a:xfrm>
            <a:off x="5059100" y="2182662"/>
            <a:ext cx="1922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59CA02D-13DA-8E70-CD99-E40B538C7CD8}"/>
              </a:ext>
            </a:extLst>
          </p:cNvPr>
          <p:cNvSpPr txBox="1"/>
          <p:nvPr/>
        </p:nvSpPr>
        <p:spPr>
          <a:xfrm>
            <a:off x="6974520" y="1966641"/>
            <a:ext cx="109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spc="-150">
                <a:solidFill>
                  <a:schemeClr val="bg1">
                    <a:lumMod val="50000"/>
                  </a:schemeClr>
                </a:solidFill>
                <a:latin typeface="+mn-ea"/>
              </a:rPr>
              <a:t>99</a:t>
            </a:r>
            <a:r>
              <a:rPr kumimoji="1" lang="ko-KR" altLang="en-US" sz="2400" b="1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만원</a:t>
            </a:r>
            <a:endParaRPr kumimoji="1" lang="en-US" altLang="ko-KR" sz="2400" b="1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B91D0F-35AF-C49D-1E1C-8EA2E0DC577F}"/>
              </a:ext>
            </a:extLst>
          </p:cNvPr>
          <p:cNvSpPr txBox="1"/>
          <p:nvPr/>
        </p:nvSpPr>
        <p:spPr>
          <a:xfrm>
            <a:off x="10199077" y="504399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991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3EAE5D-5184-A6FD-2330-BC3CA5A1A05D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55A3F-6236-4C18-FE8A-67B770C37CD2}"/>
              </a:ext>
            </a:extLst>
          </p:cNvPr>
          <p:cNvSpPr/>
          <p:nvPr/>
        </p:nvSpPr>
        <p:spPr>
          <a:xfrm>
            <a:off x="550567" y="3918805"/>
            <a:ext cx="5599882" cy="1908000"/>
          </a:xfrm>
          <a:prstGeom prst="rect">
            <a:avLst/>
          </a:prstGeom>
          <a:solidFill>
            <a:srgbClr val="EAE9E5"/>
          </a:solidFill>
          <a:ln w="31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4325-C039-ACD3-667B-9DA9E34984D4}"/>
              </a:ext>
            </a:extLst>
          </p:cNvPr>
          <p:cNvSpPr txBox="1"/>
          <p:nvPr/>
        </p:nvSpPr>
        <p:spPr>
          <a:xfrm>
            <a:off x="712492" y="3950754"/>
            <a:ext cx="51419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kumimoji="1"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신광은 교수님 정말 감사합니다</a:t>
            </a:r>
            <a:r>
              <a:rPr kumimoji="1"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“</a:t>
            </a:r>
            <a:endParaRPr kumimoji="1" lang="ko-KR" altLang="en-US" sz="1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저는 교수님 형법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형소법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수업 들으며 승진 시험 준비 했던 학생 입니다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교수님 덕분에 이번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형소법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백점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받았어요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~!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교수님 덕에 형법과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형소법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너무 재밌고 즐겁게 공부했어요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역시는 역시인가 봅니다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이해도 너무 잘되고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두문자도 기똥차게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따주시고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설명도 진짜 너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 잘 해주시고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모의고사 문제 퀄리티도 너무 좋았습니다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특히 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제는 시험 얼마 남지 않았을 때 마음이 약간 싱숭생숭 할 때 너무 큰 도움이 됐어요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제를 통해 모르는 부분 확인하고 이동시간에 틈틈이 공부 할 수 있어서 아주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아주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좋았습니다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​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내후년 다음 승진 시험때도 교수님 믿고 교수님과 함께 열심히 준비해서 또 다른 합격 수기 전하러 오겠습니다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45E640-E3C7-43CD-3CDC-785D34E253E7}"/>
              </a:ext>
            </a:extLst>
          </p:cNvPr>
          <p:cNvSpPr/>
          <p:nvPr/>
        </p:nvSpPr>
        <p:spPr>
          <a:xfrm>
            <a:off x="6353640" y="3918805"/>
            <a:ext cx="5599882" cy="1908000"/>
          </a:xfrm>
          <a:prstGeom prst="rect">
            <a:avLst/>
          </a:prstGeom>
          <a:solidFill>
            <a:srgbClr val="EAE9E5"/>
          </a:solidFill>
          <a:ln w="31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3C0A1-4058-C178-C981-B9286DDA470C}"/>
              </a:ext>
            </a:extLst>
          </p:cNvPr>
          <p:cNvSpPr txBox="1"/>
          <p:nvPr/>
        </p:nvSpPr>
        <p:spPr>
          <a:xfrm>
            <a:off x="6515565" y="4002957"/>
            <a:ext cx="51419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승진시험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치고왔는데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쌤 감사합니다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채용을 본지도 어언 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년이 다 되어가고 공부를 안 한지 오래됐는데 단기로 쌤 형법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형소법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강의만 약 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정도 학설과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형소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변경된 부분만 뽑아서 듣고 갔습니다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강의는 많이 못 들었지만 이해력 높은 강의 덕분에 복습시간을 줄일 수 있었고 보충 프린트를 통해서 개념체크까지 할 수 있어서 이전  공부했을 때 개념들의 기억도 선명 해졌습니다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쌤의 재밌는 강의를 들을 수 있어서 가성비 있게 공부할 수 있었고 이번 시험 좋은 결과 있었습니다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특히 학설은 제가 채용 때 대충 외워왔던 부분을 정확하게 이해하면서 암기할 수 있어서 좋았습니다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승진에서 학설은 많이 안 나와서 좀 아쉽다는 생각도 들더라구요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학설 특강을 따로 개설하셔도 될 만큼 훌륭한 강의라고 감히 말씀 드리겠습니다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​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쌤 하루 일과가 수험생들에게 경종을 울릴 만큼의 시간표 던데 항상 건강하시고 새해 복 많이 받으십시오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76FB4-B651-BC73-CBD7-9E06F936CC6E}"/>
              </a:ext>
            </a:extLst>
          </p:cNvPr>
          <p:cNvSpPr txBox="1"/>
          <p:nvPr/>
        </p:nvSpPr>
        <p:spPr>
          <a:xfrm>
            <a:off x="3300945" y="5611361"/>
            <a:ext cx="28495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신광은 교수님 카페 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신과 함께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합격수기 원문 </a:t>
            </a:r>
            <a:r>
              <a:rPr kumimoji="1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보러가기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B36CA-D596-4935-1B7E-D0923791BC7A}"/>
              </a:ext>
            </a:extLst>
          </p:cNvPr>
          <p:cNvSpPr txBox="1"/>
          <p:nvPr/>
        </p:nvSpPr>
        <p:spPr>
          <a:xfrm>
            <a:off x="9047617" y="5572617"/>
            <a:ext cx="287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신광은 교수님 카페 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신과 함께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합격수기 원문 </a:t>
            </a:r>
            <a:r>
              <a:rPr kumimoji="1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보러가기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DD7B58-4773-5B1C-2CD7-330CA18F7758}"/>
              </a:ext>
            </a:extLst>
          </p:cNvPr>
          <p:cNvSpPr/>
          <p:nvPr/>
        </p:nvSpPr>
        <p:spPr>
          <a:xfrm>
            <a:off x="1806300" y="1307274"/>
            <a:ext cx="5599882" cy="1908000"/>
          </a:xfrm>
          <a:prstGeom prst="rect">
            <a:avLst/>
          </a:prstGeom>
          <a:solidFill>
            <a:srgbClr val="EAE9E5"/>
          </a:solidFill>
          <a:ln w="31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99B76-429C-5ACF-6352-DBBAEA1E2109}"/>
              </a:ext>
            </a:extLst>
          </p:cNvPr>
          <p:cNvSpPr txBox="1"/>
          <p:nvPr/>
        </p:nvSpPr>
        <p:spPr>
          <a:xfrm>
            <a:off x="1968225" y="1391426"/>
            <a:ext cx="51419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신광은 교수님 승진시험 합격했습니다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그저 남들 합격수기처럼 어떻게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공부했다라고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남기기 보다 신광은 교수님의 강의의 장점에 대해 언급하고 싶었습니다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신광은 교수님 강의의 무기는 첫번째로 기본서 입니다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각론에서 구성요건대로 판례를 정리한 것은 정말 신의 한수입니다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교수님의 노하우가 묻어 있는 책이에요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둘째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첫번째에 이어서 기본서에 있는 기출 표시 및 주의 또는 팁으로 표현한 기출지문들과 헷갈리기 쉬운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비교판례입니다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따로 나중에 기출을 풀 필요 없이 기본서 하나로 정리할 수 있도록 편재하셨습니다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셋째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두문자인데요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 교수님의 두문자를 수학공식이라 생각하고 자주보고 암기했습니다</a:t>
            </a:r>
            <a:endParaRPr kumimoji="1" lang="en-US" altLang="ko-KR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마지막으로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강의력입니다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이건 뭐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워낙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수험가에서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유명하니까요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 들어봐야 더 느낄 수 있을 것 같네요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사람마다 공부 방법의 차이가 있을 수 있지만 신광은 교수님을 선택하셨다면 믿고 쭉 가셔도 된다고 생각합니다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신광은 교수님의 강의는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뭐랄까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수학의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정석같은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느낌이 들었습니다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결국 신광은이구나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​</a:t>
            </a:r>
            <a:r>
              <a:rPr kumimoji="1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그냥 딱 두 글자로 신광은 교수님의 강의는 “正道” 라고 표현하고 싶네요</a:t>
            </a: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41795-EE86-E82B-9FB5-09AD1AE6ECF6}"/>
              </a:ext>
            </a:extLst>
          </p:cNvPr>
          <p:cNvSpPr txBox="1"/>
          <p:nvPr/>
        </p:nvSpPr>
        <p:spPr>
          <a:xfrm>
            <a:off x="4419601" y="2961086"/>
            <a:ext cx="29553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신광은 교수님 카페 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신과 함께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합격수기 원문 </a:t>
            </a:r>
            <a:r>
              <a:rPr kumimoji="1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보러가기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1/2 액자 12">
            <a:extLst>
              <a:ext uri="{FF2B5EF4-FFF2-40B4-BE49-F238E27FC236}">
                <a16:creationId xmlns:a16="http://schemas.microsoft.com/office/drawing/2014/main" id="{206E0333-0BEB-626E-C168-AF034664125B}"/>
              </a:ext>
            </a:extLst>
          </p:cNvPr>
          <p:cNvSpPr/>
          <p:nvPr/>
        </p:nvSpPr>
        <p:spPr>
          <a:xfrm rot="18900000">
            <a:off x="1383851" y="1952852"/>
            <a:ext cx="401037" cy="401037"/>
          </a:xfrm>
          <a:prstGeom prst="halfFrame">
            <a:avLst>
              <a:gd name="adj1" fmla="val 4279"/>
              <a:gd name="adj2" fmla="val 6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1/2 액자 13">
            <a:extLst>
              <a:ext uri="{FF2B5EF4-FFF2-40B4-BE49-F238E27FC236}">
                <a16:creationId xmlns:a16="http://schemas.microsoft.com/office/drawing/2014/main" id="{AC06A473-A297-1BE5-EEBE-1E7C9126DCBB}"/>
              </a:ext>
            </a:extLst>
          </p:cNvPr>
          <p:cNvSpPr/>
          <p:nvPr/>
        </p:nvSpPr>
        <p:spPr>
          <a:xfrm rot="8100000">
            <a:off x="7489240" y="1952852"/>
            <a:ext cx="401037" cy="401037"/>
          </a:xfrm>
          <a:prstGeom prst="halfFrame">
            <a:avLst>
              <a:gd name="adj1" fmla="val 4279"/>
              <a:gd name="adj2" fmla="val 6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C1283-FFBC-0CFC-70AE-AF1B83886F62}"/>
              </a:ext>
            </a:extLst>
          </p:cNvPr>
          <p:cNvSpPr txBox="1"/>
          <p:nvPr/>
        </p:nvSpPr>
        <p:spPr>
          <a:xfrm>
            <a:off x="6713179" y="1485983"/>
            <a:ext cx="7384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+mj-lt"/>
                <a:ea typeface="맑은 고딕" panose="020B0503020000020004" pitchFamily="50" charset="-127"/>
              </a:rPr>
              <a:t>승진합격 미*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9F5F24-54EF-D86A-BFEE-DB6ED38F53A9}"/>
              </a:ext>
            </a:extLst>
          </p:cNvPr>
          <p:cNvGrpSpPr/>
          <p:nvPr/>
        </p:nvGrpSpPr>
        <p:grpSpPr>
          <a:xfrm>
            <a:off x="6972114" y="1299093"/>
            <a:ext cx="106392" cy="218414"/>
            <a:chOff x="7973335" y="1514475"/>
            <a:chExt cx="161015" cy="330552"/>
          </a:xfrm>
        </p:grpSpPr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48DCE40A-1E9D-770A-CBC5-7E31A8BCB693}"/>
                </a:ext>
              </a:extLst>
            </p:cNvPr>
            <p:cNvSpPr/>
            <p:nvPr/>
          </p:nvSpPr>
          <p:spPr>
            <a:xfrm>
              <a:off x="7973335" y="1590675"/>
              <a:ext cx="161015" cy="2543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E987655-FEE7-3D7A-1DAC-D0FCEB03C31D}"/>
                </a:ext>
              </a:extLst>
            </p:cNvPr>
            <p:cNvSpPr/>
            <p:nvPr/>
          </p:nvSpPr>
          <p:spPr>
            <a:xfrm>
              <a:off x="7973335" y="1514475"/>
              <a:ext cx="161015" cy="16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7818A1A-EBE1-CB73-A4AF-3420E495B449}"/>
              </a:ext>
            </a:extLst>
          </p:cNvPr>
          <p:cNvSpPr txBox="1"/>
          <p:nvPr/>
        </p:nvSpPr>
        <p:spPr>
          <a:xfrm>
            <a:off x="5410469" y="4146843"/>
            <a:ext cx="7384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승진합격 별*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0FF51DA-1729-14ED-9442-6F3E89C89257}"/>
              </a:ext>
            </a:extLst>
          </p:cNvPr>
          <p:cNvGrpSpPr/>
          <p:nvPr/>
        </p:nvGrpSpPr>
        <p:grpSpPr>
          <a:xfrm>
            <a:off x="5669404" y="3959953"/>
            <a:ext cx="106392" cy="218414"/>
            <a:chOff x="7973335" y="1514475"/>
            <a:chExt cx="161015" cy="330552"/>
          </a:xfrm>
        </p:grpSpPr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9650B7BF-C0A5-7AD5-050C-A49C71A567B8}"/>
                </a:ext>
              </a:extLst>
            </p:cNvPr>
            <p:cNvSpPr/>
            <p:nvPr/>
          </p:nvSpPr>
          <p:spPr>
            <a:xfrm>
              <a:off x="7973335" y="1590675"/>
              <a:ext cx="161015" cy="2543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A10DC08-1F57-1765-F83C-B56038185B69}"/>
                </a:ext>
              </a:extLst>
            </p:cNvPr>
            <p:cNvSpPr/>
            <p:nvPr/>
          </p:nvSpPr>
          <p:spPr>
            <a:xfrm>
              <a:off x="7973335" y="1514475"/>
              <a:ext cx="161015" cy="16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CBD1B3-D255-99EE-BF56-14EAF26035FB}"/>
              </a:ext>
            </a:extLst>
          </p:cNvPr>
          <p:cNvSpPr txBox="1"/>
          <p:nvPr/>
        </p:nvSpPr>
        <p:spPr>
          <a:xfrm>
            <a:off x="11215270" y="4146843"/>
            <a:ext cx="7384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승진합격 윤*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72374AF-031D-C221-325A-B5B35FBB6848}"/>
              </a:ext>
            </a:extLst>
          </p:cNvPr>
          <p:cNvGrpSpPr/>
          <p:nvPr/>
        </p:nvGrpSpPr>
        <p:grpSpPr>
          <a:xfrm>
            <a:off x="11474205" y="3959953"/>
            <a:ext cx="106392" cy="218414"/>
            <a:chOff x="7973335" y="1514475"/>
            <a:chExt cx="161015" cy="330552"/>
          </a:xfrm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5723AC49-48BD-0281-B72F-BBA61FFA5631}"/>
                </a:ext>
              </a:extLst>
            </p:cNvPr>
            <p:cNvSpPr/>
            <p:nvPr/>
          </p:nvSpPr>
          <p:spPr>
            <a:xfrm>
              <a:off x="7973335" y="1590675"/>
              <a:ext cx="161015" cy="25435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1FEF625-1E89-EF43-08AE-AAC92D26B947}"/>
                </a:ext>
              </a:extLst>
            </p:cNvPr>
            <p:cNvSpPr/>
            <p:nvPr/>
          </p:nvSpPr>
          <p:spPr>
            <a:xfrm>
              <a:off x="7973335" y="1514475"/>
              <a:ext cx="161015" cy="16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B250CB-C2D9-10D4-B842-B81637865017}"/>
              </a:ext>
            </a:extLst>
          </p:cNvPr>
          <p:cNvSpPr/>
          <p:nvPr/>
        </p:nvSpPr>
        <p:spPr>
          <a:xfrm>
            <a:off x="7829319" y="1560260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ABF2F4-EEA9-03B1-7598-CDD3AD0758FF}"/>
              </a:ext>
            </a:extLst>
          </p:cNvPr>
          <p:cNvSpPr/>
          <p:nvPr/>
        </p:nvSpPr>
        <p:spPr>
          <a:xfrm>
            <a:off x="7086771" y="2789971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5129015-6D5D-E4CB-5C11-2E714807DDAE}"/>
              </a:ext>
            </a:extLst>
          </p:cNvPr>
          <p:cNvSpPr/>
          <p:nvPr/>
        </p:nvSpPr>
        <p:spPr>
          <a:xfrm>
            <a:off x="5857652" y="5402250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D7C6C95-5A33-3FB1-E34B-41C66A8539A1}"/>
              </a:ext>
            </a:extLst>
          </p:cNvPr>
          <p:cNvSpPr/>
          <p:nvPr/>
        </p:nvSpPr>
        <p:spPr>
          <a:xfrm>
            <a:off x="11675376" y="5402250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481AABA-4571-A08E-8EE0-3B8E2407F2A7}"/>
              </a:ext>
            </a:extLst>
          </p:cNvPr>
          <p:cNvSpPr/>
          <p:nvPr/>
        </p:nvSpPr>
        <p:spPr>
          <a:xfrm>
            <a:off x="238125" y="284851"/>
            <a:ext cx="8905875" cy="902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0DA2A6-47F7-FA2C-C2E2-23CBD08478CD}"/>
              </a:ext>
            </a:extLst>
          </p:cNvPr>
          <p:cNvSpPr txBox="1"/>
          <p:nvPr/>
        </p:nvSpPr>
        <p:spPr>
          <a:xfrm>
            <a:off x="698500" y="276158"/>
            <a:ext cx="797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신과 함께</a:t>
            </a:r>
          </a:p>
          <a:p>
            <a:pPr algn="ctr"/>
            <a:r>
              <a:rPr lang="ko-KR" altLang="en-US" sz="24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다음 승진 합격의 주인공은 바로 당신입니다</a:t>
            </a:r>
            <a:r>
              <a:rPr lang="en-US" altLang="ko-KR" sz="2400" b="1" spc="-15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641A28-A9A4-C62E-A8E8-CEBF890C7725}"/>
              </a:ext>
            </a:extLst>
          </p:cNvPr>
          <p:cNvSpPr txBox="1"/>
          <p:nvPr/>
        </p:nvSpPr>
        <p:spPr>
          <a:xfrm>
            <a:off x="1095375" y="3445824"/>
            <a:ext cx="751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 승진도 차원이 다른 미래인재에서</a:t>
            </a:r>
            <a:r>
              <a:rPr lang="en-US" altLang="ko-KR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endParaRPr lang="ko-KR" altLang="en-US" sz="2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0F2217-E5BF-4B12-828B-D0F4CE51CC0B}"/>
              </a:ext>
            </a:extLst>
          </p:cNvPr>
          <p:cNvSpPr txBox="1"/>
          <p:nvPr/>
        </p:nvSpPr>
        <p:spPr>
          <a:xfrm>
            <a:off x="8674217" y="317653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31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187088"/>
              </p:ext>
            </p:extLst>
          </p:nvPr>
        </p:nvGraphicFramePr>
        <p:xfrm>
          <a:off x="9430473" y="1"/>
          <a:ext cx="2761527" cy="225992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페이지 사용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등 기능들 모두 동일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3EAE5D-5184-A6FD-2330-BC3CA5A1A05D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99A2-F3FD-A634-88C4-7107F199B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74" y="653801"/>
            <a:ext cx="2346921" cy="56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3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3EAE5D-5184-A6FD-2330-BC3CA5A1A05D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37526-2413-8CA8-D9DF-A284A182EE5B}"/>
              </a:ext>
            </a:extLst>
          </p:cNvPr>
          <p:cNvSpPr txBox="1"/>
          <p:nvPr/>
        </p:nvSpPr>
        <p:spPr>
          <a:xfrm>
            <a:off x="1267558" y="474345"/>
            <a:ext cx="987376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Font typeface="Arial" panose="020B0604020202020204" pitchFamily="34" charset="0"/>
              <a:buChar char="•"/>
            </a:pPr>
            <a:r>
              <a:rPr lang="en-US" altLang="ko-KR" sz="1050" b="1" i="0" u="none" strike="noStrike" dirty="0">
                <a:solidFill>
                  <a:srgbClr val="FFFFFF"/>
                </a:solidFill>
                <a:effectLst/>
                <a:latin typeface="Pretendard"/>
                <a:hlinkClick r:id="rId2"/>
              </a:rPr>
              <a:t>[</a:t>
            </a:r>
            <a:r>
              <a:rPr lang="ko-KR" altLang="en-US" sz="1050" b="1" i="0" u="none" strike="noStrike" dirty="0">
                <a:solidFill>
                  <a:srgbClr val="FFFFFF"/>
                </a:solidFill>
                <a:effectLst/>
                <a:latin typeface="Pretendard"/>
                <a:hlinkClick r:id="rId2"/>
              </a:rPr>
              <a:t>미래인재 경찰 승진 미래패스 유의 사항</a:t>
            </a:r>
            <a:r>
              <a:rPr lang="en-US" altLang="ko-KR" sz="1050" b="1" i="0" u="none" strike="noStrike" dirty="0">
                <a:solidFill>
                  <a:srgbClr val="FFFFFF"/>
                </a:solidFill>
                <a:effectLst/>
                <a:latin typeface="Pretendard"/>
                <a:hlinkClick r:id="rId2"/>
              </a:rPr>
              <a:t>]</a:t>
            </a:r>
            <a:endParaRPr lang="ko-KR" altLang="en-US" sz="1050" b="0" i="0" dirty="0">
              <a:solidFill>
                <a:srgbClr val="707070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본 상품은 구매일로부터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2024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년 승진시험일까지 무제한 수강 가능합니다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본 상품은 경장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경사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경위 승진 시험 대비 전 강좌 수강 가능한 상품입니다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742950" lvl="1" indent="-285750" algn="l" fontAlgn="ctr">
              <a:buFont typeface="Arial" panose="020B0604020202020204" pitchFamily="34" charset="0"/>
              <a:buChar char="•"/>
            </a:pP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*형법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형사소송법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신광은 교수님</a:t>
            </a:r>
          </a:p>
          <a:p>
            <a:pPr marL="742950" lvl="1" indent="-285750" algn="l" fontAlgn="ctr">
              <a:buFont typeface="Arial" panose="020B0604020202020204" pitchFamily="34" charset="0"/>
              <a:buChar char="•"/>
            </a:pP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*실무종합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각론 신광은 교수님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총론 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정태정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교수님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패스 강좌는 결제 완료되는 즉시 수강이 시작됩니다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 (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결제완료자에 한함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강좌 및 교수는 학원 사정에 따라 변동될 수 있습니다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미래인재 경찰패스 수강에 필요한 교재는 별도로 구매하셔야 하며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각 </a:t>
            </a:r>
            <a:r>
              <a:rPr lang="ko-KR" altLang="en-US" sz="1050" b="1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강좌별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교재는 강좌소개 및 교재 구매 메뉴에서 별도 구매 가능합니다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결제일로부터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일 이내 강좌의 맛보기 강좌를 제외하고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강 이하 수강 시에만 전액 환불 가능합니다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결제일로부터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일 이내 강좌의 맛보기 강좌를 제외하고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강 이상 수강 후 환불 요청 시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수강한 각 강좌 판매가 기준으로 수강 부분만큼 차감 후 나머지 부분에 대해 환불이 진행됩니다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강좌 내 학습 자료 및 모바일 다운로드 이용 시에는 수강한 것으로 간주됩니다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결제일로부터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일 경과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(=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수강 시작일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당일 포함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로부터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일 경과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후 고객 변심으로 인한 환불은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실 결제가 기준으로 계산하여 사용일수만큼 차감 후 환불됩니다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742950" lvl="1" indent="-285750" algn="l" fontAlgn="ctr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- 7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일이 경과되었을 경우 수강 이력에 상관없이 실 결제가에서 다음 항목이 제외되어 환불됩니다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결제가 기준 일할 계산된 수강료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수령한 혜택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학습지원금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사은품 등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금액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위약금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환불 예정 금액의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10%)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이 제외되어 환불 처리됩니다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.)</a:t>
            </a:r>
          </a:p>
          <a:p>
            <a:pPr marL="742950" lvl="1" indent="-285750" algn="l" fontAlgn="ctr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-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수령한 혜택이 있을 경우 반송이 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확인되었을때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환불되며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왕복택배비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실결제금액에서 차감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),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사은품의 사용으로 반송이 불가할 경우 사은품 비용이 차감되어 환불됩니다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중도 환불 시 학습지원금을 사용하였을 경우 사용한 포인트 만큼 차감 후 환불 진행되며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남은 포인트는 회수됩니다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742950" lvl="1" indent="-285750" algn="l" fontAlgn="ctr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포인트 미사용일 경우 추가 차감 없이 포인트 회수 후 환불 진행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타사 환승을 통해 신청 후 환불 시 추가 혜택으로 제공 된 월간 승격 모의고사 비용은 결제 금액에서 차감되고 환불됩니다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강좌 완강시에는 전액환불이 불가하며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패스 전액 환불의 경우는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회로 제한됩니다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8.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쿠폰 등을 통해 할인 혜택을 받으신 경우 실 결제 금액을 기준으로 환불 금액을 산정합니다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환불 신청 시 결제할 때 사용한 쿠폰 또는 포인트는 복구되지 않습니다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로그인 후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[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내 강의실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]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에서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[PASS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강좌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]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으로 접속합니다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구매한 패스 상품 선택 후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[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강좌추가하기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]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를 클릭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원하시는 강좌를 등록한 후 수강할 수 있습니다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미래인재 경찰패스는 일시 정지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수강 연장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재수강 불가합니다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미래인재 경찰패스 수강 시 이용 가능한 기기 대수는 다음과 같이 제한됩니다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  *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총 수강 기기 대수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대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: PC 2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대 또는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PC 1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대 모바일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대 또는 모바일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대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미래인재 경찰패스는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PMP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강의를 제공하지 않습니다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.)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PC,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모바일 기기에 대한 초기화가 필요할 경우 고객센터로 문의하시기 바랍니다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일부 강좌의 경우 자료 출력 횟수 제한이 적용됩니다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 (2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단계 동형 모의고사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3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단계 파이널 모의고사 등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미래인재 경찰패스 강좌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부가 서비스 등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중 불가피한 사정에 의해 부득이 진행되지 않을 경우 대체 강좌로 제공 예정이며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이로 인한 환불은 불가합니다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아이디 공유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타인에게 양도 및 판매 등 부정 사용 적발 시 수강 중인 패스 강좌는 즉시 정지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회원 자격이 박탈됩니다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  이로 인한 강의 환불은 절대 불가하며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불법 공유 행위 사안에 따라 민형사상 조치가 발생할 수 있습니다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온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오프라인 동시 시행되는 이벤트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무료특강 등의 경우 해당 강좌는 패스에 미지급 되거나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이벤트 종료 후 제공될 수 있습니다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패스 관련 발급된 쿠폰은 이벤트가 변경되거나 종료될 경우 자동 회수될 수 있으며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동일 혜택이 적용되지 않을 수 있습니다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PASS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구매 전 반드시 수강 가능한 과목을 확인하시기 바랍니다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※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이용문의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고객센터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02-815-2000 /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사이트 내 </a:t>
            </a:r>
            <a:r>
              <a:rPr lang="en-US" altLang="ko-KR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1:1 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상담 게시판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18CAB-9C05-2745-996C-FE62538B740C}"/>
              </a:ext>
            </a:extLst>
          </p:cNvPr>
          <p:cNvSpPr txBox="1"/>
          <p:nvPr/>
        </p:nvSpPr>
        <p:spPr>
          <a:xfrm>
            <a:off x="455760" y="664845"/>
            <a:ext cx="1087300" cy="5747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강좌구성</a:t>
            </a: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교재안내</a:t>
            </a: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/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환불안내</a:t>
            </a: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수강안내</a:t>
            </a: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/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333333"/>
                </a:solidFill>
                <a:latin typeface="Roboto" panose="02000000000000000000" pitchFamily="2" charset="0"/>
              </a:rPr>
              <a:t>기</a:t>
            </a:r>
            <a:r>
              <a:rPr lang="ko-KR" altLang="en-US" sz="1050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타사항</a:t>
            </a: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altLang="ko-KR" sz="1050" b="1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15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2139"/>
              </p:ext>
            </p:extLst>
          </p:nvPr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3EAE5D-5184-A6FD-2330-BC3CA5A1A05D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14AED7-9EC1-E848-CE47-303B2665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61975"/>
            <a:ext cx="5524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29613E-60D6-F45E-BEE5-A06192312ECE}"/>
              </a:ext>
            </a:extLst>
          </p:cNvPr>
          <p:cNvSpPr/>
          <p:nvPr/>
        </p:nvSpPr>
        <p:spPr>
          <a:xfrm>
            <a:off x="1500187" y="1857374"/>
            <a:ext cx="3667125" cy="402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1B2200C-641C-6508-E04B-208890302E7F}"/>
              </a:ext>
            </a:extLst>
          </p:cNvPr>
          <p:cNvCxnSpPr/>
          <p:nvPr/>
        </p:nvCxnSpPr>
        <p:spPr>
          <a:xfrm>
            <a:off x="3238500" y="2259921"/>
            <a:ext cx="0" cy="133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7F8E53-8B52-3B18-9DED-FE850BA344D1}"/>
              </a:ext>
            </a:extLst>
          </p:cNvPr>
          <p:cNvSpPr txBox="1"/>
          <p:nvPr/>
        </p:nvSpPr>
        <p:spPr>
          <a:xfrm>
            <a:off x="1778807" y="3654918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환승 시 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 추가 할인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911E0A-BC47-87A1-9FAA-204C055B2A5E}"/>
              </a:ext>
            </a:extLst>
          </p:cNvPr>
          <p:cNvSpPr/>
          <p:nvPr/>
        </p:nvSpPr>
        <p:spPr>
          <a:xfrm>
            <a:off x="4910138" y="476249"/>
            <a:ext cx="1081088" cy="990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1C4AD34-518A-D045-102E-F5A994F9F869}"/>
              </a:ext>
            </a:extLst>
          </p:cNvPr>
          <p:cNvCxnSpPr/>
          <p:nvPr/>
        </p:nvCxnSpPr>
        <p:spPr>
          <a:xfrm>
            <a:off x="5905501" y="1114425"/>
            <a:ext cx="828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FB9078-1ED5-C056-A62F-0A9A22A9DBE3}"/>
              </a:ext>
            </a:extLst>
          </p:cNvPr>
          <p:cNvSpPr txBox="1"/>
          <p:nvPr/>
        </p:nvSpPr>
        <p:spPr>
          <a:xfrm>
            <a:off x="6850327" y="699585"/>
            <a:ext cx="10887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구성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혜택</a:t>
            </a:r>
            <a:endParaRPr lang="en-US" altLang="ko-KR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최종마감</a:t>
            </a:r>
            <a:endParaRPr lang="en-US" altLang="ko-KR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81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7FA037-D108-5F15-F0F8-E4F2D08A1D68}"/>
              </a:ext>
            </a:extLst>
          </p:cNvPr>
          <p:cNvSpPr txBox="1"/>
          <p:nvPr/>
        </p:nvSpPr>
        <p:spPr>
          <a:xfrm>
            <a:off x="2826327" y="2475479"/>
            <a:ext cx="3680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 승진도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미래패스 하나면 충분합니다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A1E8DCDA-52E1-21D1-F767-9DEB08DE64D1}"/>
              </a:ext>
            </a:extLst>
          </p:cNvPr>
          <p:cNvSpPr/>
          <p:nvPr/>
        </p:nvSpPr>
        <p:spPr>
          <a:xfrm>
            <a:off x="926748" y="613978"/>
            <a:ext cx="7689713" cy="1228412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693B383-AB66-3EE8-1F31-75D3665D1AEF}"/>
              </a:ext>
            </a:extLst>
          </p:cNvPr>
          <p:cNvSpPr/>
          <p:nvPr/>
        </p:nvSpPr>
        <p:spPr>
          <a:xfrm>
            <a:off x="483428" y="1009215"/>
            <a:ext cx="2090524" cy="11812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5CA1EA2C-9B30-78AC-E22A-381D15CAB4BC}"/>
              </a:ext>
            </a:extLst>
          </p:cNvPr>
          <p:cNvSpPr/>
          <p:nvPr/>
        </p:nvSpPr>
        <p:spPr>
          <a:xfrm>
            <a:off x="2619258" y="1009215"/>
            <a:ext cx="2090524" cy="11812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3569F4ED-13C2-3858-0BAE-DECF05118F07}"/>
              </a:ext>
            </a:extLst>
          </p:cNvPr>
          <p:cNvSpPr/>
          <p:nvPr/>
        </p:nvSpPr>
        <p:spPr>
          <a:xfrm>
            <a:off x="4744410" y="1009215"/>
            <a:ext cx="2090524" cy="11812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7021-3B59-9DF2-719D-C4F60138A99A}"/>
              </a:ext>
            </a:extLst>
          </p:cNvPr>
          <p:cNvSpPr txBox="1"/>
          <p:nvPr/>
        </p:nvSpPr>
        <p:spPr>
          <a:xfrm>
            <a:off x="944446" y="1359454"/>
            <a:ext cx="1213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역대급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승진팀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런칭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D2A55-86A6-0849-B8C0-F0B0AACC9A78}"/>
              </a:ext>
            </a:extLst>
          </p:cNvPr>
          <p:cNvSpPr txBox="1"/>
          <p:nvPr/>
        </p:nvSpPr>
        <p:spPr>
          <a:xfrm>
            <a:off x="2801944" y="1345359"/>
            <a:ext cx="172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승진 전용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초고효율 커리큘럼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DEE55-5234-06DB-0EDB-4D17BC1018FC}"/>
              </a:ext>
            </a:extLst>
          </p:cNvPr>
          <p:cNvSpPr txBox="1"/>
          <p:nvPr/>
        </p:nvSpPr>
        <p:spPr>
          <a:xfrm>
            <a:off x="4877606" y="1348142"/>
            <a:ext cx="1795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재구매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타사 </a:t>
            </a:r>
            <a:r>
              <a:rPr lang="ko-KR" altLang="en-US" sz="16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환승시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 할인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695DB-5278-2A9D-C87F-9B0B395E256A}"/>
              </a:ext>
            </a:extLst>
          </p:cNvPr>
          <p:cNvSpPr txBox="1"/>
          <p:nvPr/>
        </p:nvSpPr>
        <p:spPr>
          <a:xfrm>
            <a:off x="1945294" y="395735"/>
            <a:ext cx="557396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 </a:t>
            </a:r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승진</a:t>
            </a:r>
            <a:r>
              <a:rPr lang="en-US" altLang="ko-KR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미래패스가</a:t>
            </a:r>
            <a:r>
              <a:rPr lang="en-US" altLang="ko-KR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합격을 위해 더 완벽해지다</a:t>
            </a:r>
            <a:r>
              <a:rPr lang="en-US" altLang="ko-KR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모서리가 둥근 직사각형 3">
            <a:extLst>
              <a:ext uri="{FF2B5EF4-FFF2-40B4-BE49-F238E27FC236}">
                <a16:creationId xmlns:a16="http://schemas.microsoft.com/office/drawing/2014/main" id="{8668F0BE-1EA8-850E-9D1E-E1C7DB840B4F}"/>
              </a:ext>
            </a:extLst>
          </p:cNvPr>
          <p:cNvSpPr/>
          <p:nvPr/>
        </p:nvSpPr>
        <p:spPr>
          <a:xfrm>
            <a:off x="871246" y="1054300"/>
            <a:ext cx="1403213" cy="291059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257BDA-0B25-F897-36A5-ED3570E8657D}"/>
              </a:ext>
            </a:extLst>
          </p:cNvPr>
          <p:cNvSpPr txBox="1"/>
          <p:nvPr/>
        </p:nvSpPr>
        <p:spPr>
          <a:xfrm>
            <a:off x="1082172" y="1034373"/>
            <a:ext cx="981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Special 01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3">
            <a:extLst>
              <a:ext uri="{FF2B5EF4-FFF2-40B4-BE49-F238E27FC236}">
                <a16:creationId xmlns:a16="http://schemas.microsoft.com/office/drawing/2014/main" id="{EC53049A-2E88-F344-9F2A-33DFC9426518}"/>
              </a:ext>
            </a:extLst>
          </p:cNvPr>
          <p:cNvSpPr/>
          <p:nvPr/>
        </p:nvSpPr>
        <p:spPr>
          <a:xfrm>
            <a:off x="3041259" y="1054300"/>
            <a:ext cx="1403213" cy="291059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7AEE7F-C45A-E07A-B484-1C5B39681353}"/>
              </a:ext>
            </a:extLst>
          </p:cNvPr>
          <p:cNvSpPr txBox="1"/>
          <p:nvPr/>
        </p:nvSpPr>
        <p:spPr>
          <a:xfrm>
            <a:off x="3252185" y="1034373"/>
            <a:ext cx="981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Special 02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">
            <a:extLst>
              <a:ext uri="{FF2B5EF4-FFF2-40B4-BE49-F238E27FC236}">
                <a16:creationId xmlns:a16="http://schemas.microsoft.com/office/drawing/2014/main" id="{C4BA734A-7B5C-E8CA-EB16-44938473D564}"/>
              </a:ext>
            </a:extLst>
          </p:cNvPr>
          <p:cNvSpPr/>
          <p:nvPr/>
        </p:nvSpPr>
        <p:spPr>
          <a:xfrm>
            <a:off x="5196873" y="1054300"/>
            <a:ext cx="1403213" cy="291059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A7D09B-E746-5390-0808-44193F3E43AF}"/>
              </a:ext>
            </a:extLst>
          </p:cNvPr>
          <p:cNvSpPr txBox="1"/>
          <p:nvPr/>
        </p:nvSpPr>
        <p:spPr>
          <a:xfrm>
            <a:off x="5407799" y="1034373"/>
            <a:ext cx="981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Special 03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3EAE5D-5184-A6FD-2330-BC3CA5A1A05D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모서리가 둥근 직사각형 3">
            <a:extLst>
              <a:ext uri="{FF2B5EF4-FFF2-40B4-BE49-F238E27FC236}">
                <a16:creationId xmlns:a16="http://schemas.microsoft.com/office/drawing/2014/main" id="{36B65B26-D976-81DC-2223-DDFE9F558D91}"/>
              </a:ext>
            </a:extLst>
          </p:cNvPr>
          <p:cNvSpPr/>
          <p:nvPr/>
        </p:nvSpPr>
        <p:spPr>
          <a:xfrm>
            <a:off x="6879319" y="1009215"/>
            <a:ext cx="2090524" cy="11812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00A625-AEB4-78FB-B4B0-3A622142E2BE}"/>
              </a:ext>
            </a:extLst>
          </p:cNvPr>
          <p:cNvSpPr txBox="1"/>
          <p:nvPr/>
        </p:nvSpPr>
        <p:spPr>
          <a:xfrm>
            <a:off x="6907740" y="1348142"/>
            <a:ext cx="2064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선착순 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승격 모의고사 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회분 증정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">
            <a:extLst>
              <a:ext uri="{FF2B5EF4-FFF2-40B4-BE49-F238E27FC236}">
                <a16:creationId xmlns:a16="http://schemas.microsoft.com/office/drawing/2014/main" id="{BD2A54AD-9DEA-DA6E-B617-369E3DB377E9}"/>
              </a:ext>
            </a:extLst>
          </p:cNvPr>
          <p:cNvSpPr/>
          <p:nvPr/>
        </p:nvSpPr>
        <p:spPr>
          <a:xfrm>
            <a:off x="7331782" y="1054300"/>
            <a:ext cx="1403213" cy="291059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F2B1AF-B673-1B98-1558-17912C48D4FF}"/>
              </a:ext>
            </a:extLst>
          </p:cNvPr>
          <p:cNvSpPr txBox="1"/>
          <p:nvPr/>
        </p:nvSpPr>
        <p:spPr>
          <a:xfrm>
            <a:off x="7542708" y="1034373"/>
            <a:ext cx="981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Special 04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F00859B-89F4-BA7D-2D08-164685ED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347" y="1423382"/>
            <a:ext cx="496727" cy="680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6CD884-0BF0-C905-B0F5-516EF9795EA7}"/>
              </a:ext>
            </a:extLst>
          </p:cNvPr>
          <p:cNvSpPr txBox="1"/>
          <p:nvPr/>
        </p:nvSpPr>
        <p:spPr>
          <a:xfrm>
            <a:off x="9809143" y="282736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39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48324"/>
              </p:ext>
            </p:extLst>
          </p:nvPr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구매하기 </a:t>
                      </a: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 9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페이지로 앵커 요청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57CAE4-A086-BE1C-19CD-AFCAD9E1EDC4}"/>
              </a:ext>
            </a:extLst>
          </p:cNvPr>
          <p:cNvSpPr/>
          <p:nvPr/>
        </p:nvSpPr>
        <p:spPr>
          <a:xfrm>
            <a:off x="331281" y="456937"/>
            <a:ext cx="8774723" cy="42674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B930AC-8F9C-1225-7D16-A9E521856AD9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18AE2B-CC4A-1DA5-867D-1A84BEAD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459" y="2207348"/>
            <a:ext cx="2643554" cy="6095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88F5BE-9A9C-A782-852B-786D8AC9F150}"/>
              </a:ext>
            </a:extLst>
          </p:cNvPr>
          <p:cNvSpPr txBox="1"/>
          <p:nvPr/>
        </p:nvSpPr>
        <p:spPr>
          <a:xfrm>
            <a:off x="2436900" y="565238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+mn-ea"/>
              </a:rPr>
              <a:t>미래패스 하나로 경장</a:t>
            </a:r>
            <a:r>
              <a:rPr lang="en-US" altLang="ko-KR" sz="2000" b="1" spc="-150" dirty="0">
                <a:latin typeface="+mn-ea"/>
              </a:rPr>
              <a:t>, </a:t>
            </a:r>
            <a:r>
              <a:rPr lang="ko-KR" altLang="en-US" sz="2000" b="1" spc="-150" dirty="0">
                <a:latin typeface="+mn-ea"/>
              </a:rPr>
              <a:t>경사</a:t>
            </a:r>
            <a:r>
              <a:rPr lang="en-US" altLang="ko-KR" sz="2000" b="1" spc="-150" dirty="0">
                <a:latin typeface="+mn-ea"/>
              </a:rPr>
              <a:t>, </a:t>
            </a:r>
            <a:r>
              <a:rPr lang="ko-KR" altLang="en-US" sz="2000" b="1" spc="-150" dirty="0">
                <a:latin typeface="+mn-ea"/>
              </a:rPr>
              <a:t>경위 완벽 대비</a:t>
            </a:r>
            <a:r>
              <a:rPr lang="en-US" altLang="ko-KR" sz="2000" b="1" spc="-150" dirty="0">
                <a:latin typeface="+mn-ea"/>
              </a:rPr>
              <a:t>!</a:t>
            </a:r>
            <a:endParaRPr lang="ko-KR" altLang="en-US" sz="2000" b="1" spc="-150" dirty="0">
              <a:latin typeface="+mn-ea"/>
            </a:endParaRPr>
          </a:p>
        </p:txBody>
      </p:sp>
      <p:sp>
        <p:nvSpPr>
          <p:cNvPr id="23" name="모서리가 둥근 직사각형 3">
            <a:extLst>
              <a:ext uri="{FF2B5EF4-FFF2-40B4-BE49-F238E27FC236}">
                <a16:creationId xmlns:a16="http://schemas.microsoft.com/office/drawing/2014/main" id="{03C617BD-1D82-9CAE-F9D9-DCD163A272B4}"/>
              </a:ext>
            </a:extLst>
          </p:cNvPr>
          <p:cNvSpPr/>
          <p:nvPr/>
        </p:nvSpPr>
        <p:spPr>
          <a:xfrm>
            <a:off x="1313531" y="3975502"/>
            <a:ext cx="6682080" cy="636432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A8BB9F-DE6F-4B17-3E57-7BEF6CBB861A}"/>
              </a:ext>
            </a:extLst>
          </p:cNvPr>
          <p:cNvSpPr txBox="1"/>
          <p:nvPr/>
        </p:nvSpPr>
        <p:spPr>
          <a:xfrm>
            <a:off x="3692918" y="4133683"/>
            <a:ext cx="3478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바로 할인 받고 구매하기</a:t>
            </a:r>
            <a:r>
              <a:rPr lang="en-US" altLang="ko-KR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3">
            <a:extLst>
              <a:ext uri="{FF2B5EF4-FFF2-40B4-BE49-F238E27FC236}">
                <a16:creationId xmlns:a16="http://schemas.microsoft.com/office/drawing/2014/main" id="{26310E7B-611D-8378-E940-A50FF68B447C}"/>
              </a:ext>
            </a:extLst>
          </p:cNvPr>
          <p:cNvSpPr/>
          <p:nvPr/>
        </p:nvSpPr>
        <p:spPr>
          <a:xfrm>
            <a:off x="1683174" y="4186247"/>
            <a:ext cx="1403213" cy="291059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0BC176-9B03-7A5F-E748-AB36C073EC5D}"/>
              </a:ext>
            </a:extLst>
          </p:cNvPr>
          <p:cNvSpPr txBox="1"/>
          <p:nvPr/>
        </p:nvSpPr>
        <p:spPr>
          <a:xfrm>
            <a:off x="1645178" y="4210122"/>
            <a:ext cx="140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마감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7815396-F38D-6A49-4ABB-79761B2D34D0}"/>
              </a:ext>
            </a:extLst>
          </p:cNvPr>
          <p:cNvSpPr/>
          <p:nvPr/>
        </p:nvSpPr>
        <p:spPr>
          <a:xfrm>
            <a:off x="837488" y="965348"/>
            <a:ext cx="7731507" cy="1832330"/>
          </a:xfrm>
          <a:prstGeom prst="roundRect">
            <a:avLst>
              <a:gd name="adj" fmla="val 94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50458-1B54-DB55-FF1D-53777BE373BA}"/>
              </a:ext>
            </a:extLst>
          </p:cNvPr>
          <p:cNvSpPr txBox="1"/>
          <p:nvPr/>
        </p:nvSpPr>
        <p:spPr>
          <a:xfrm>
            <a:off x="937242" y="1040432"/>
            <a:ext cx="3606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 fontAlgn="base">
              <a:spcBef>
                <a:spcPct val="0"/>
              </a:spcBef>
              <a:spcAft>
                <a:spcPct val="0"/>
              </a:spcAft>
              <a:buAutoNum type="arabicPlain" startAt="2024"/>
            </a:pPr>
            <a:r>
              <a:rPr kumimoji="1" lang="en-US" altLang="ko-KR" sz="3600" b="1" spc="-15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3600" b="1" spc="-150" dirty="0">
                <a:solidFill>
                  <a:srgbClr val="000000"/>
                </a:solidFill>
                <a:latin typeface="+mn-ea"/>
              </a:rPr>
              <a:t>승진 미래패스</a:t>
            </a:r>
            <a:endParaRPr kumimoji="1" lang="en-US" altLang="ko-KR" sz="3600" b="1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92FA8DC-7F3C-7177-CC12-5896B958EBA3}"/>
              </a:ext>
            </a:extLst>
          </p:cNvPr>
          <p:cNvSpPr/>
          <p:nvPr/>
        </p:nvSpPr>
        <p:spPr>
          <a:xfrm>
            <a:off x="8118759" y="4436368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5140BD6-9737-38D2-B9B6-548315E591C8}"/>
              </a:ext>
            </a:extLst>
          </p:cNvPr>
          <p:cNvCxnSpPr>
            <a:cxnSpLocks/>
          </p:cNvCxnSpPr>
          <p:nvPr/>
        </p:nvCxnSpPr>
        <p:spPr>
          <a:xfrm>
            <a:off x="4585675" y="1099152"/>
            <a:ext cx="0" cy="1579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2C4876-4399-D793-2A54-8054AEC0FCC3}"/>
              </a:ext>
            </a:extLst>
          </p:cNvPr>
          <p:cNvSpPr txBox="1"/>
          <p:nvPr/>
        </p:nvSpPr>
        <p:spPr>
          <a:xfrm>
            <a:off x="5447088" y="1582512"/>
            <a:ext cx="221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spc="-150" dirty="0">
                <a:solidFill>
                  <a:srgbClr val="000000"/>
                </a:solidFill>
                <a:latin typeface="+mn-ea"/>
              </a:rPr>
              <a:t>990,000</a:t>
            </a:r>
            <a:r>
              <a:rPr kumimoji="1" lang="ko-KR" altLang="en-US" sz="3600" b="1" spc="-150" dirty="0">
                <a:solidFill>
                  <a:srgbClr val="000000"/>
                </a:solidFill>
                <a:latin typeface="+mn-ea"/>
              </a:rPr>
              <a:t>원</a:t>
            </a:r>
            <a:endParaRPr kumimoji="1" lang="en-US" altLang="ko-KR" sz="3600" b="1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DBB135-5E2A-2F5C-48EC-8B04E5230FD4}"/>
              </a:ext>
            </a:extLst>
          </p:cNvPr>
          <p:cNvSpPr txBox="1"/>
          <p:nvPr/>
        </p:nvSpPr>
        <p:spPr>
          <a:xfrm>
            <a:off x="6327565" y="102959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800" b="1" spc="-150" dirty="0">
                <a:solidFill>
                  <a:srgbClr val="000000"/>
                </a:solidFill>
                <a:latin typeface="+mn-ea"/>
              </a:rPr>
              <a:t>1,500,000</a:t>
            </a:r>
            <a:r>
              <a:rPr kumimoji="1" lang="ko-KR" altLang="en-US" sz="1800" b="1" spc="-150" dirty="0">
                <a:solidFill>
                  <a:srgbClr val="000000"/>
                </a:solidFill>
                <a:latin typeface="+mn-ea"/>
              </a:rPr>
              <a:t>원</a:t>
            </a:r>
            <a:endParaRPr kumimoji="1" lang="en-US" altLang="ko-KR" sz="1800" b="1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1FFEB2-D089-5786-5857-707C8C55E5CE}"/>
              </a:ext>
            </a:extLst>
          </p:cNvPr>
          <p:cNvSpPr txBox="1"/>
          <p:nvPr/>
        </p:nvSpPr>
        <p:spPr>
          <a:xfrm>
            <a:off x="5466491" y="124653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latin typeface="+mn-ea"/>
              </a:rPr>
              <a:t>할인가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92E331-AB30-8E89-8F38-D1C3EAC188E9}"/>
              </a:ext>
            </a:extLst>
          </p:cNvPr>
          <p:cNvSpPr txBox="1"/>
          <p:nvPr/>
        </p:nvSpPr>
        <p:spPr>
          <a:xfrm>
            <a:off x="1016996" y="2270739"/>
            <a:ext cx="2835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spc="-150" dirty="0">
                <a:solidFill>
                  <a:srgbClr val="000000"/>
                </a:solidFill>
                <a:latin typeface="+mn-ea"/>
              </a:rPr>
              <a:t>* 24</a:t>
            </a:r>
            <a:r>
              <a:rPr kumimoji="1" lang="ko-KR" altLang="en-US" sz="1200" spc="-150" dirty="0">
                <a:solidFill>
                  <a:srgbClr val="000000"/>
                </a:solidFill>
                <a:latin typeface="+mn-ea"/>
              </a:rPr>
              <a:t>년 승진 시험일까지 무제한 수강 </a:t>
            </a:r>
            <a:endParaRPr kumimoji="1" lang="en-US" altLang="ko-KR" sz="1200" spc="-150" dirty="0">
              <a:solidFill>
                <a:srgbClr val="000000"/>
              </a:solidFill>
              <a:latin typeface="+mn-e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spc="-150" dirty="0">
                <a:solidFill>
                  <a:srgbClr val="000000"/>
                </a:solidFill>
                <a:latin typeface="+mn-ea"/>
              </a:rPr>
              <a:t>  ( </a:t>
            </a:r>
            <a:r>
              <a:rPr kumimoji="1" lang="ko-KR" altLang="en-US" sz="1200" spc="-150" dirty="0">
                <a:solidFill>
                  <a:srgbClr val="000000"/>
                </a:solidFill>
                <a:latin typeface="+mn-ea"/>
              </a:rPr>
              <a:t>수강기간 </a:t>
            </a:r>
            <a:r>
              <a:rPr kumimoji="1" lang="en-US" altLang="ko-KR" sz="1200" spc="-150" dirty="0">
                <a:solidFill>
                  <a:srgbClr val="000000"/>
                </a:solidFill>
                <a:latin typeface="+mn-ea"/>
              </a:rPr>
              <a:t> : ~24.</a:t>
            </a:r>
            <a:r>
              <a:rPr kumimoji="1" lang="ko-KR" altLang="en-US" sz="1200" spc="-15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200" spc="-150" dirty="0">
                <a:solidFill>
                  <a:srgbClr val="000000"/>
                </a:solidFill>
                <a:latin typeface="+mn-ea"/>
              </a:rPr>
              <a:t>1.31</a:t>
            </a:r>
            <a:r>
              <a:rPr kumimoji="1" lang="ko-KR" altLang="en-US" sz="1200" spc="-150" dirty="0">
                <a:solidFill>
                  <a:srgbClr val="000000"/>
                </a:solidFill>
                <a:latin typeface="+mn-ea"/>
              </a:rPr>
              <a:t>일까지 </a:t>
            </a:r>
            <a:r>
              <a:rPr kumimoji="1" lang="en-US" altLang="ko-KR" sz="1200" spc="-15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3C2A7A7-3AA5-E398-C1D4-9FB5F116FE81}"/>
              </a:ext>
            </a:extLst>
          </p:cNvPr>
          <p:cNvCxnSpPr>
            <a:cxnSpLocks/>
            <a:stCxn id="39" idx="1"/>
            <a:endCxn id="39" idx="3"/>
          </p:cNvCxnSpPr>
          <p:nvPr/>
        </p:nvCxnSpPr>
        <p:spPr>
          <a:xfrm>
            <a:off x="6327565" y="1214262"/>
            <a:ext cx="12763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8BA7411-DA5E-F8A3-B9B4-E4EDAB39928D}"/>
              </a:ext>
            </a:extLst>
          </p:cNvPr>
          <p:cNvCxnSpPr>
            <a:cxnSpLocks/>
          </p:cNvCxnSpPr>
          <p:nvPr/>
        </p:nvCxnSpPr>
        <p:spPr>
          <a:xfrm flipH="1">
            <a:off x="7328940" y="1214674"/>
            <a:ext cx="245169" cy="181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220D51-7DE2-9D0B-00EA-332C4052CCF7}"/>
              </a:ext>
            </a:extLst>
          </p:cNvPr>
          <p:cNvSpPr/>
          <p:nvPr/>
        </p:nvSpPr>
        <p:spPr>
          <a:xfrm>
            <a:off x="763959" y="3208996"/>
            <a:ext cx="1811264" cy="634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6469E4-E0F2-DF16-E9DF-50FCFF733F12}"/>
              </a:ext>
            </a:extLst>
          </p:cNvPr>
          <p:cNvSpPr/>
          <p:nvPr/>
        </p:nvSpPr>
        <p:spPr>
          <a:xfrm>
            <a:off x="2662609" y="3208996"/>
            <a:ext cx="1930930" cy="634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19969-7BA9-E120-9274-92229D7E1398}"/>
              </a:ext>
            </a:extLst>
          </p:cNvPr>
          <p:cNvSpPr txBox="1"/>
          <p:nvPr/>
        </p:nvSpPr>
        <p:spPr>
          <a:xfrm>
            <a:off x="774196" y="3248745"/>
            <a:ext cx="1749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신규 구매 시 </a:t>
            </a:r>
            <a:endParaRPr lang="en-US" altLang="ko-KR" sz="1600" b="1" spc="-150" dirty="0"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추가 </a:t>
            </a:r>
            <a:r>
              <a:rPr lang="en-US" altLang="ko-KR" sz="1600" b="1" spc="-150" dirty="0">
                <a:latin typeface="+mn-ea"/>
              </a:rPr>
              <a:t>16</a:t>
            </a:r>
            <a:r>
              <a:rPr lang="ko-KR" altLang="en-US" sz="1600" b="1" spc="-150" dirty="0">
                <a:latin typeface="+mn-ea"/>
              </a:rPr>
              <a:t>만원 할인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BCC57-FA8B-05FC-2E8E-7931CA4EB127}"/>
              </a:ext>
            </a:extLst>
          </p:cNvPr>
          <p:cNvSpPr txBox="1"/>
          <p:nvPr/>
        </p:nvSpPr>
        <p:spPr>
          <a:xfrm>
            <a:off x="2918881" y="3248745"/>
            <a:ext cx="1604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재구매</a:t>
            </a:r>
            <a:r>
              <a:rPr lang="en-US" altLang="ko-KR" sz="1600" b="1" spc="-150" dirty="0">
                <a:latin typeface="+mn-ea"/>
              </a:rPr>
              <a:t>/</a:t>
            </a:r>
            <a:r>
              <a:rPr lang="ko-KR" altLang="en-US" sz="1600" b="1" spc="-150" dirty="0">
                <a:latin typeface="+mn-ea"/>
              </a:rPr>
              <a:t>환승 시 </a:t>
            </a:r>
            <a:endParaRPr lang="en-US" altLang="ko-KR" sz="1600" b="1" spc="-150" dirty="0"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추가 </a:t>
            </a:r>
            <a:r>
              <a:rPr lang="en-US" altLang="ko-KR" sz="1600" b="1" spc="-150" dirty="0">
                <a:latin typeface="+mn-ea"/>
              </a:rPr>
              <a:t>21</a:t>
            </a:r>
            <a:r>
              <a:rPr lang="ko-KR" altLang="en-US" sz="1600" b="1" spc="-150" dirty="0">
                <a:latin typeface="+mn-ea"/>
              </a:rPr>
              <a:t>만원 할인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4D5E7-A055-DE87-872F-015D1494764C}"/>
              </a:ext>
            </a:extLst>
          </p:cNvPr>
          <p:cNvSpPr txBox="1"/>
          <p:nvPr/>
        </p:nvSpPr>
        <p:spPr>
          <a:xfrm>
            <a:off x="4725288" y="3248745"/>
            <a:ext cx="190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단과 수강생 </a:t>
            </a:r>
            <a:endParaRPr lang="en-US" altLang="ko-KR" sz="1600" b="1" spc="-150" dirty="0"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추가 </a:t>
            </a:r>
            <a:r>
              <a:rPr lang="en-US" altLang="ko-KR" sz="1600" b="1" spc="-150" dirty="0">
                <a:latin typeface="+mn-ea"/>
              </a:rPr>
              <a:t>18</a:t>
            </a:r>
            <a:r>
              <a:rPr lang="ko-KR" altLang="en-US" sz="1600" b="1" spc="-150" dirty="0">
                <a:latin typeface="+mn-ea"/>
              </a:rPr>
              <a:t>만원 할인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5BAD82-BCE9-F02C-03AF-7EDA612B9811}"/>
              </a:ext>
            </a:extLst>
          </p:cNvPr>
          <p:cNvSpPr txBox="1"/>
          <p:nvPr/>
        </p:nvSpPr>
        <p:spPr>
          <a:xfrm>
            <a:off x="6470509" y="3248745"/>
            <a:ext cx="2929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선착순 </a:t>
            </a:r>
            <a:r>
              <a:rPr lang="en-US" altLang="ko-KR" sz="1600" b="1" spc="-150" dirty="0">
                <a:latin typeface="+mn-ea"/>
              </a:rPr>
              <a:t>100</a:t>
            </a:r>
            <a:r>
              <a:rPr lang="ko-KR" altLang="en-US" sz="1600" b="1" spc="-150" dirty="0">
                <a:latin typeface="+mn-ea"/>
              </a:rPr>
              <a:t>명</a:t>
            </a:r>
            <a:endParaRPr lang="en-US" altLang="ko-KR" sz="1600" b="1" spc="-150" dirty="0">
              <a:latin typeface="+mn-ea"/>
            </a:endParaRPr>
          </a:p>
          <a:p>
            <a:pPr algn="ctr"/>
            <a:r>
              <a:rPr lang="ko-KR" altLang="en-US" sz="1600" b="1" spc="-150" dirty="0">
                <a:latin typeface="+mn-ea"/>
              </a:rPr>
              <a:t>승격 모의고사 </a:t>
            </a:r>
            <a:r>
              <a:rPr lang="en-US" altLang="ko-KR" sz="1600" b="1" spc="-150" dirty="0">
                <a:latin typeface="+mn-ea"/>
              </a:rPr>
              <a:t>2</a:t>
            </a:r>
            <a:r>
              <a:rPr lang="ko-KR" altLang="en-US" sz="1600" b="1" spc="-150" dirty="0">
                <a:latin typeface="+mn-ea"/>
              </a:rPr>
              <a:t>회분 증정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12F7AD-C018-1FA0-88FD-836D15A0A6F5}"/>
              </a:ext>
            </a:extLst>
          </p:cNvPr>
          <p:cNvSpPr/>
          <p:nvPr/>
        </p:nvSpPr>
        <p:spPr>
          <a:xfrm>
            <a:off x="4680925" y="3208996"/>
            <a:ext cx="1930930" cy="634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EFA6E2-9376-C8E9-3F1B-B6C220B6E9DB}"/>
              </a:ext>
            </a:extLst>
          </p:cNvPr>
          <p:cNvSpPr/>
          <p:nvPr/>
        </p:nvSpPr>
        <p:spPr>
          <a:xfrm>
            <a:off x="6710135" y="3208996"/>
            <a:ext cx="1930930" cy="634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8C97D8-1647-BB87-257C-F6E1FEF9C729}"/>
              </a:ext>
            </a:extLst>
          </p:cNvPr>
          <p:cNvGrpSpPr/>
          <p:nvPr/>
        </p:nvGrpSpPr>
        <p:grpSpPr>
          <a:xfrm>
            <a:off x="1957852" y="3024452"/>
            <a:ext cx="5274748" cy="196927"/>
            <a:chOff x="2044902" y="4234183"/>
            <a:chExt cx="5274748" cy="196927"/>
          </a:xfrm>
        </p:grpSpPr>
        <p:sp>
          <p:nvSpPr>
            <p:cNvPr id="27" name="오른쪽 대괄호 26">
              <a:extLst>
                <a:ext uri="{FF2B5EF4-FFF2-40B4-BE49-F238E27FC236}">
                  <a16:creationId xmlns:a16="http://schemas.microsoft.com/office/drawing/2014/main" id="{22242B51-8625-65B7-984A-EF9F91984C85}"/>
                </a:ext>
              </a:extLst>
            </p:cNvPr>
            <p:cNvSpPr/>
            <p:nvPr/>
          </p:nvSpPr>
          <p:spPr>
            <a:xfrm rot="16200000">
              <a:off x="4604863" y="1674222"/>
              <a:ext cx="154825" cy="5274748"/>
            </a:xfrm>
            <a:prstGeom prst="rightBracket">
              <a:avLst>
                <a:gd name="adj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9C51484-9BEB-3A8C-0917-FBCBC6128A49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4682275" y="4234184"/>
              <a:ext cx="1" cy="1969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54">
            <a:extLst>
              <a:ext uri="{FF2B5EF4-FFF2-40B4-BE49-F238E27FC236}">
                <a16:creationId xmlns:a16="http://schemas.microsoft.com/office/drawing/2014/main" id="{A89A27FF-E853-A737-6F3C-B5275899084B}"/>
              </a:ext>
            </a:extLst>
          </p:cNvPr>
          <p:cNvSpPr/>
          <p:nvPr/>
        </p:nvSpPr>
        <p:spPr>
          <a:xfrm>
            <a:off x="3664748" y="2756186"/>
            <a:ext cx="1982906" cy="373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F0E74C-94C0-3E60-9112-88A2D2C0AE45}"/>
              </a:ext>
            </a:extLst>
          </p:cNvPr>
          <p:cNvSpPr txBox="1"/>
          <p:nvPr/>
        </p:nvSpPr>
        <p:spPr>
          <a:xfrm>
            <a:off x="3874845" y="2799031"/>
            <a:ext cx="1648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latin typeface="+mn-ea"/>
              </a:rPr>
              <a:t>기간 한정 추가 혜택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D7B56-6FF6-0732-29EA-9FB0666BBE1B}"/>
              </a:ext>
            </a:extLst>
          </p:cNvPr>
          <p:cNvSpPr txBox="1"/>
          <p:nvPr/>
        </p:nvSpPr>
        <p:spPr>
          <a:xfrm>
            <a:off x="10014439" y="453973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40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3EAE5D-5184-A6FD-2330-BC3CA5A1A05D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585D0-CA03-5ADD-6606-47BFC0C05BFE}"/>
              </a:ext>
            </a:extLst>
          </p:cNvPr>
          <p:cNvSpPr txBox="1"/>
          <p:nvPr/>
        </p:nvSpPr>
        <p:spPr>
          <a:xfrm>
            <a:off x="1928942" y="368503"/>
            <a:ext cx="5044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 승진을 위한 완벽한 라인업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승진 대비도 역시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미래인재입니다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996B5-A53E-D469-97B0-0C24C7748917}"/>
              </a:ext>
            </a:extLst>
          </p:cNvPr>
          <p:cNvSpPr txBox="1"/>
          <p:nvPr/>
        </p:nvSpPr>
        <p:spPr>
          <a:xfrm>
            <a:off x="4174374" y="6355677"/>
            <a:ext cx="2279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역대급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승진팀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런칭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!]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C13C9D-8A91-B0D0-A90D-CCCDB07E6F46}"/>
              </a:ext>
            </a:extLst>
          </p:cNvPr>
          <p:cNvSpPr/>
          <p:nvPr/>
        </p:nvSpPr>
        <p:spPr>
          <a:xfrm>
            <a:off x="7961449" y="2301708"/>
            <a:ext cx="55780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46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442D91-8253-B19D-5427-85989E2CBA29}"/>
              </a:ext>
            </a:extLst>
          </p:cNvPr>
          <p:cNvSpPr/>
          <p:nvPr/>
        </p:nvSpPr>
        <p:spPr>
          <a:xfrm>
            <a:off x="1854551" y="1301358"/>
            <a:ext cx="455573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6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6167DF-9B80-95A5-D26C-5F386D5B7290}"/>
              </a:ext>
            </a:extLst>
          </p:cNvPr>
          <p:cNvSpPr/>
          <p:nvPr/>
        </p:nvSpPr>
        <p:spPr>
          <a:xfrm>
            <a:off x="2194063" y="1301358"/>
            <a:ext cx="6644292" cy="15430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형법</a:t>
            </a:r>
            <a:r>
              <a:rPr lang="en-US" altLang="ko-KR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형소법을</a:t>
            </a:r>
            <a:r>
              <a:rPr lang="ko-KR" altLang="en-US" sz="28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넘어</a:t>
            </a:r>
            <a:endParaRPr lang="en-US" altLang="ko-KR" sz="28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2800" spc="-300" dirty="0">
                <a:solidFill>
                  <a:schemeClr val="bg1"/>
                </a:solidFill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이제 실무종합도 </a:t>
            </a:r>
            <a:r>
              <a:rPr lang="ko-KR" altLang="en-US" sz="4000" spc="-300" dirty="0">
                <a:solidFill>
                  <a:schemeClr val="bg1"/>
                </a:solidFill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神</a:t>
            </a:r>
            <a:r>
              <a:rPr lang="ko-KR" altLang="en-US" sz="2800" spc="-300" dirty="0">
                <a:solidFill>
                  <a:schemeClr val="bg1"/>
                </a:solidFill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광은이 책임집니다</a:t>
            </a:r>
            <a:r>
              <a:rPr lang="en-US" altLang="ko-KR" sz="2800" spc="-300" dirty="0">
                <a:solidFill>
                  <a:schemeClr val="bg1"/>
                </a:solidFill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800" spc="-300" dirty="0">
                <a:solidFill>
                  <a:schemeClr val="bg1"/>
                </a:solidFill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800" spc="-300" dirty="0">
                <a:solidFill>
                  <a:schemeClr val="bg1"/>
                </a:solidFill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AE2FA-E353-CBE6-6473-D5F600C9BFDE}"/>
              </a:ext>
            </a:extLst>
          </p:cNvPr>
          <p:cNvSpPr txBox="1"/>
          <p:nvPr/>
        </p:nvSpPr>
        <p:spPr>
          <a:xfrm>
            <a:off x="4451426" y="509545"/>
            <a:ext cx="4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F0FBE34-BD5A-2B8B-D1BC-E5649E6C866B}"/>
              </a:ext>
            </a:extLst>
          </p:cNvPr>
          <p:cNvSpPr/>
          <p:nvPr/>
        </p:nvSpPr>
        <p:spPr>
          <a:xfrm>
            <a:off x="4868770" y="2614210"/>
            <a:ext cx="20955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A1475-3BF3-524E-089D-0064C886F60B}"/>
              </a:ext>
            </a:extLst>
          </p:cNvPr>
          <p:cNvSpPr txBox="1"/>
          <p:nvPr/>
        </p:nvSpPr>
        <p:spPr>
          <a:xfrm>
            <a:off x="4169498" y="1043840"/>
            <a:ext cx="4613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경찰학원 중 브랜드 검색어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 연속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키워드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22.10~23.2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BABD92C-593F-4CCD-1612-B5C497B6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65" y="2972826"/>
            <a:ext cx="5598187" cy="3309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03DA87-2159-4183-DCD2-CB9175D906C4}"/>
              </a:ext>
            </a:extLst>
          </p:cNvPr>
          <p:cNvSpPr txBox="1"/>
          <p:nvPr/>
        </p:nvSpPr>
        <p:spPr>
          <a:xfrm>
            <a:off x="10014439" y="453973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00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3EAE5D-5184-A6FD-2330-BC3CA5A1A05D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BAF4DC-9FA9-707E-33DA-3CEE2962502D}"/>
              </a:ext>
            </a:extLst>
          </p:cNvPr>
          <p:cNvSpPr/>
          <p:nvPr/>
        </p:nvSpPr>
        <p:spPr>
          <a:xfrm>
            <a:off x="698500" y="429679"/>
            <a:ext cx="8099660" cy="891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4805AD8B-2FC8-2140-9476-D2B186D7F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61684"/>
              </p:ext>
            </p:extLst>
          </p:nvPr>
        </p:nvGraphicFramePr>
        <p:xfrm>
          <a:off x="701161" y="1417545"/>
          <a:ext cx="8128000" cy="677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9054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09238462"/>
                    </a:ext>
                  </a:extLst>
                </a:gridCol>
              </a:tblGrid>
              <a:tr h="677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형법 </a:t>
                      </a:r>
                      <a:r>
                        <a:rPr lang="en-US" altLang="ko-KR" sz="1400" b="0" dirty="0"/>
                        <a:t>· </a:t>
                      </a:r>
                      <a:r>
                        <a:rPr lang="ko-KR" altLang="en-US" sz="1400" b="0" dirty="0"/>
                        <a:t>형사소송법 </a:t>
                      </a:r>
                      <a:r>
                        <a:rPr lang="en-US" altLang="ko-KR" sz="1400" b="0" dirty="0"/>
                        <a:t>· </a:t>
                      </a:r>
                      <a:r>
                        <a:rPr lang="ko-KR" altLang="en-US" sz="1400" b="0" dirty="0"/>
                        <a:t>실무종합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b="1" dirty="0"/>
                        <a:t>신광은 교수님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경찰실무종합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dirty="0" err="1"/>
                        <a:t>정태정</a:t>
                      </a:r>
                      <a:r>
                        <a:rPr lang="ko-KR" altLang="en-US" dirty="0"/>
                        <a:t> 교수님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3165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8A5D23E-5219-9B52-4A43-BC0B602825AD}"/>
              </a:ext>
            </a:extLst>
          </p:cNvPr>
          <p:cNvSpPr txBox="1"/>
          <p:nvPr/>
        </p:nvSpPr>
        <p:spPr>
          <a:xfrm>
            <a:off x="1443296" y="399852"/>
            <a:ext cx="7081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갓벽한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라인업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 승진 시험도 미래 인재가 선도합니다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7474CB-4335-36BD-B829-FB64D4A91E59}"/>
              </a:ext>
            </a:extLst>
          </p:cNvPr>
          <p:cNvSpPr/>
          <p:nvPr/>
        </p:nvSpPr>
        <p:spPr>
          <a:xfrm>
            <a:off x="8524971" y="1167059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C8704B7-E466-5646-2E6D-2A92591E588F}"/>
              </a:ext>
            </a:extLst>
          </p:cNvPr>
          <p:cNvSpPr/>
          <p:nvPr/>
        </p:nvSpPr>
        <p:spPr>
          <a:xfrm>
            <a:off x="839915" y="2911509"/>
            <a:ext cx="1825600" cy="2766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신광은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43B2E-A9BC-DF61-EAFD-03564C083E38}"/>
              </a:ext>
            </a:extLst>
          </p:cNvPr>
          <p:cNvSpPr txBox="1"/>
          <p:nvPr/>
        </p:nvSpPr>
        <p:spPr>
          <a:xfrm>
            <a:off x="2783836" y="5019050"/>
            <a:ext cx="194155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형소법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실무종합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신광은 교수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9CA8BD-B1C7-CE24-C4C6-07FABC37D104}"/>
              </a:ext>
            </a:extLst>
          </p:cNvPr>
          <p:cNvCxnSpPr>
            <a:cxnSpLocks/>
          </p:cNvCxnSpPr>
          <p:nvPr/>
        </p:nvCxnSpPr>
        <p:spPr>
          <a:xfrm>
            <a:off x="2807268" y="5102729"/>
            <a:ext cx="0" cy="5452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Video Player" descr="&lt;SmartSettings&gt;&lt;SmartResize enabled=&quot;True&quot; minWidth=&quot;70&quot; minHeight=&quot;70&quot; /&gt;&lt;/SmartSettings&gt;">
            <a:extLst>
              <a:ext uri="{FF2B5EF4-FFF2-40B4-BE49-F238E27FC236}">
                <a16:creationId xmlns:a16="http://schemas.microsoft.com/office/drawing/2014/main" id="{A2419CFD-EC4C-BE2D-F5F4-E5A03F328AD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65614" y="3756678"/>
            <a:ext cx="3695700" cy="1977580"/>
            <a:chOff x="595686" y="1261242"/>
            <a:chExt cx="2592288" cy="1728192"/>
          </a:xfrm>
        </p:grpSpPr>
        <p:sp>
          <p:nvSpPr>
            <p:cNvPr id="10" name="Media Controls Background" descr="&lt;SmartSettings&gt;&lt;SmartResize anchorLeft=&quot;Absolut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ED79944-70F0-F379-EA7F-8421404615AE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595686" y="2845855"/>
              <a:ext cx="2592288" cy="1435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Media Area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8C47F698-ECF8-846A-687B-AAB94342F3B9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595686" y="1261242"/>
              <a:ext cx="2592288" cy="1584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Play Icon" descr="&lt;SmartSettings&gt;&lt;SmartResize anchorLeft=&quot;Non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2726A8A0-1BBE-0B58-14F2-95131B4E3373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1814063" y="1868930"/>
              <a:ext cx="155531" cy="242621"/>
            </a:xfrm>
            <a:custGeom>
              <a:avLst/>
              <a:gdLst>
                <a:gd name="connsiteX0" fmla="*/ 0 w 364648"/>
                <a:gd name="connsiteY0" fmla="*/ 456576 h 456576"/>
                <a:gd name="connsiteX1" fmla="*/ 0 w 364648"/>
                <a:gd name="connsiteY1" fmla="*/ 0 h 456576"/>
                <a:gd name="connsiteX2" fmla="*/ 364648 w 364648"/>
                <a:gd name="connsiteY2" fmla="*/ 228253 h 45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648" h="456576">
                  <a:moveTo>
                    <a:pt x="0" y="456576"/>
                  </a:moveTo>
                  <a:lnTo>
                    <a:pt x="0" y="0"/>
                  </a:lnTo>
                  <a:lnTo>
                    <a:pt x="364648" y="228253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Volume Control" descr="&lt;SmartSettings&gt;&lt;SmartResize anchorLeft=&quot;Non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4D3E570-7C29-F153-AE20-D4CE215693A8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3089836" y="2883479"/>
              <a:ext cx="65002" cy="68331"/>
            </a:xfrm>
            <a:custGeom>
              <a:avLst/>
              <a:gdLst>
                <a:gd name="T0" fmla="*/ 318 w 418"/>
                <a:gd name="T1" fmla="*/ 0 h 351"/>
                <a:gd name="T2" fmla="*/ 308 w 418"/>
                <a:gd name="T3" fmla="*/ 22 h 351"/>
                <a:gd name="T4" fmla="*/ 308 w 418"/>
                <a:gd name="T5" fmla="*/ 318 h 351"/>
                <a:gd name="T6" fmla="*/ 327 w 418"/>
                <a:gd name="T7" fmla="*/ 338 h 351"/>
                <a:gd name="T8" fmla="*/ 327 w 418"/>
                <a:gd name="T9" fmla="*/ 3 h 351"/>
                <a:gd name="T10" fmla="*/ 318 w 418"/>
                <a:gd name="T11" fmla="*/ 0 h 351"/>
                <a:gd name="T12" fmla="*/ 223 w 418"/>
                <a:gd name="T13" fmla="*/ 4 h 351"/>
                <a:gd name="T14" fmla="*/ 216 w 418"/>
                <a:gd name="T15" fmla="*/ 5 h 351"/>
                <a:gd name="T16" fmla="*/ 87 w 418"/>
                <a:gd name="T17" fmla="*/ 92 h 351"/>
                <a:gd name="T18" fmla="*/ 8 w 418"/>
                <a:gd name="T19" fmla="*/ 92 h 351"/>
                <a:gd name="T20" fmla="*/ 0 w 418"/>
                <a:gd name="T21" fmla="*/ 100 h 351"/>
                <a:gd name="T22" fmla="*/ 0 w 418"/>
                <a:gd name="T23" fmla="*/ 242 h 351"/>
                <a:gd name="T24" fmla="*/ 8 w 418"/>
                <a:gd name="T25" fmla="*/ 251 h 351"/>
                <a:gd name="T26" fmla="*/ 87 w 418"/>
                <a:gd name="T27" fmla="*/ 251 h 351"/>
                <a:gd name="T28" fmla="*/ 216 w 418"/>
                <a:gd name="T29" fmla="*/ 337 h 351"/>
                <a:gd name="T30" fmla="*/ 229 w 418"/>
                <a:gd name="T31" fmla="*/ 330 h 351"/>
                <a:gd name="T32" fmla="*/ 229 w 418"/>
                <a:gd name="T33" fmla="*/ 12 h 351"/>
                <a:gd name="T34" fmla="*/ 223 w 418"/>
                <a:gd name="T35" fmla="*/ 4 h 351"/>
                <a:gd name="T36" fmla="*/ 212 w 418"/>
                <a:gd name="T37" fmla="*/ 28 h 351"/>
                <a:gd name="T38" fmla="*/ 212 w 418"/>
                <a:gd name="T39" fmla="*/ 315 h 351"/>
                <a:gd name="T40" fmla="*/ 94 w 418"/>
                <a:gd name="T41" fmla="*/ 235 h 351"/>
                <a:gd name="T42" fmla="*/ 89 w 418"/>
                <a:gd name="T43" fmla="*/ 233 h 351"/>
                <a:gd name="T44" fmla="*/ 17 w 418"/>
                <a:gd name="T45" fmla="*/ 233 h 351"/>
                <a:gd name="T46" fmla="*/ 17 w 418"/>
                <a:gd name="T47" fmla="*/ 108 h 351"/>
                <a:gd name="T48" fmla="*/ 89 w 418"/>
                <a:gd name="T49" fmla="*/ 108 h 351"/>
                <a:gd name="T50" fmla="*/ 94 w 418"/>
                <a:gd name="T51" fmla="*/ 107 h 351"/>
                <a:gd name="T52" fmla="*/ 212 w 418"/>
                <a:gd name="T53" fmla="*/ 28 h 351"/>
                <a:gd name="T54" fmla="*/ 274 w 418"/>
                <a:gd name="T55" fmla="*/ 52 h 351"/>
                <a:gd name="T56" fmla="*/ 264 w 418"/>
                <a:gd name="T57" fmla="*/ 75 h 351"/>
                <a:gd name="T58" fmla="*/ 264 w 418"/>
                <a:gd name="T59" fmla="*/ 265 h 351"/>
                <a:gd name="T60" fmla="*/ 284 w 418"/>
                <a:gd name="T61" fmla="*/ 285 h 351"/>
                <a:gd name="T62" fmla="*/ 284 w 418"/>
                <a:gd name="T63" fmla="*/ 56 h 351"/>
                <a:gd name="T64" fmla="*/ 274 w 418"/>
                <a:gd name="T65" fmla="*/ 52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8" h="351">
                  <a:moveTo>
                    <a:pt x="318" y="0"/>
                  </a:moveTo>
                  <a:cubicBezTo>
                    <a:pt x="308" y="1"/>
                    <a:pt x="299" y="14"/>
                    <a:pt x="308" y="22"/>
                  </a:cubicBezTo>
                  <a:cubicBezTo>
                    <a:pt x="389" y="106"/>
                    <a:pt x="389" y="236"/>
                    <a:pt x="308" y="318"/>
                  </a:cubicBezTo>
                  <a:cubicBezTo>
                    <a:pt x="295" y="331"/>
                    <a:pt x="315" y="351"/>
                    <a:pt x="327" y="338"/>
                  </a:cubicBezTo>
                  <a:cubicBezTo>
                    <a:pt x="418" y="245"/>
                    <a:pt x="418" y="97"/>
                    <a:pt x="327" y="3"/>
                  </a:cubicBezTo>
                  <a:cubicBezTo>
                    <a:pt x="324" y="0"/>
                    <a:pt x="321" y="0"/>
                    <a:pt x="318" y="0"/>
                  </a:cubicBezTo>
                  <a:close/>
                  <a:moveTo>
                    <a:pt x="223" y="4"/>
                  </a:moveTo>
                  <a:cubicBezTo>
                    <a:pt x="219" y="4"/>
                    <a:pt x="216" y="5"/>
                    <a:pt x="216" y="5"/>
                  </a:cubicBezTo>
                  <a:lnTo>
                    <a:pt x="87" y="92"/>
                  </a:lnTo>
                  <a:lnTo>
                    <a:pt x="8" y="92"/>
                  </a:lnTo>
                  <a:cubicBezTo>
                    <a:pt x="3" y="92"/>
                    <a:pt x="0" y="98"/>
                    <a:pt x="0" y="100"/>
                  </a:cubicBezTo>
                  <a:lnTo>
                    <a:pt x="0" y="242"/>
                  </a:lnTo>
                  <a:cubicBezTo>
                    <a:pt x="0" y="248"/>
                    <a:pt x="6" y="251"/>
                    <a:pt x="8" y="251"/>
                  </a:cubicBezTo>
                  <a:lnTo>
                    <a:pt x="87" y="251"/>
                  </a:lnTo>
                  <a:lnTo>
                    <a:pt x="216" y="337"/>
                  </a:lnTo>
                  <a:cubicBezTo>
                    <a:pt x="225" y="343"/>
                    <a:pt x="229" y="333"/>
                    <a:pt x="229" y="330"/>
                  </a:cubicBezTo>
                  <a:lnTo>
                    <a:pt x="229" y="12"/>
                  </a:lnTo>
                  <a:cubicBezTo>
                    <a:pt x="229" y="7"/>
                    <a:pt x="226" y="5"/>
                    <a:pt x="223" y="4"/>
                  </a:cubicBezTo>
                  <a:close/>
                  <a:moveTo>
                    <a:pt x="212" y="28"/>
                  </a:moveTo>
                  <a:lnTo>
                    <a:pt x="212" y="315"/>
                  </a:lnTo>
                  <a:lnTo>
                    <a:pt x="94" y="235"/>
                  </a:lnTo>
                  <a:cubicBezTo>
                    <a:pt x="92" y="234"/>
                    <a:pt x="90" y="233"/>
                    <a:pt x="89" y="233"/>
                  </a:cubicBezTo>
                  <a:lnTo>
                    <a:pt x="17" y="233"/>
                  </a:lnTo>
                  <a:lnTo>
                    <a:pt x="17" y="108"/>
                  </a:lnTo>
                  <a:lnTo>
                    <a:pt x="89" y="108"/>
                  </a:lnTo>
                  <a:cubicBezTo>
                    <a:pt x="90" y="108"/>
                    <a:pt x="92" y="108"/>
                    <a:pt x="94" y="107"/>
                  </a:cubicBezTo>
                  <a:lnTo>
                    <a:pt x="212" y="28"/>
                  </a:lnTo>
                  <a:close/>
                  <a:moveTo>
                    <a:pt x="274" y="52"/>
                  </a:moveTo>
                  <a:cubicBezTo>
                    <a:pt x="264" y="53"/>
                    <a:pt x="255" y="66"/>
                    <a:pt x="264" y="75"/>
                  </a:cubicBezTo>
                  <a:cubicBezTo>
                    <a:pt x="316" y="129"/>
                    <a:pt x="316" y="212"/>
                    <a:pt x="264" y="265"/>
                  </a:cubicBezTo>
                  <a:cubicBezTo>
                    <a:pt x="252" y="278"/>
                    <a:pt x="271" y="298"/>
                    <a:pt x="284" y="285"/>
                  </a:cubicBezTo>
                  <a:cubicBezTo>
                    <a:pt x="346" y="221"/>
                    <a:pt x="346" y="121"/>
                    <a:pt x="284" y="56"/>
                  </a:cubicBezTo>
                  <a:cubicBezTo>
                    <a:pt x="281" y="53"/>
                    <a:pt x="277" y="52"/>
                    <a:pt x="274" y="52"/>
                  </a:cubicBezTo>
                  <a:close/>
                </a:path>
              </a:pathLst>
            </a:custGeom>
            <a:solidFill>
              <a:srgbClr val="80808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Play Button" descr="&lt;SmartSettings&gt;&lt;SmartResize anchorLeft=&quot;Absolut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A7C83884-B66E-DA1E-A296-9C52ECC8BD23}"/>
                </a:ext>
              </a:extLst>
            </p:cNvPr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48501" y="2878839"/>
              <a:ext cx="53492" cy="77610"/>
            </a:xfrm>
            <a:custGeom>
              <a:avLst/>
              <a:gdLst>
                <a:gd name="T0" fmla="*/ 9 w 344"/>
                <a:gd name="T1" fmla="*/ 0 h 397"/>
                <a:gd name="T2" fmla="*/ 0 w 344"/>
                <a:gd name="T3" fmla="*/ 9 h 397"/>
                <a:gd name="T4" fmla="*/ 0 w 344"/>
                <a:gd name="T5" fmla="*/ 387 h 397"/>
                <a:gd name="T6" fmla="*/ 13 w 344"/>
                <a:gd name="T7" fmla="*/ 394 h 397"/>
                <a:gd name="T8" fmla="*/ 339 w 344"/>
                <a:gd name="T9" fmla="*/ 205 h 397"/>
                <a:gd name="T10" fmla="*/ 339 w 344"/>
                <a:gd name="T11" fmla="*/ 191 h 397"/>
                <a:gd name="T12" fmla="*/ 13 w 344"/>
                <a:gd name="T13" fmla="*/ 2 h 397"/>
                <a:gd name="T14" fmla="*/ 9 w 344"/>
                <a:gd name="T15" fmla="*/ 0 h 397"/>
                <a:gd name="T16" fmla="*/ 17 w 344"/>
                <a:gd name="T17" fmla="*/ 24 h 397"/>
                <a:gd name="T18" fmla="*/ 318 w 344"/>
                <a:gd name="T19" fmla="*/ 198 h 397"/>
                <a:gd name="T20" fmla="*/ 17 w 344"/>
                <a:gd name="T21" fmla="*/ 372 h 397"/>
                <a:gd name="T22" fmla="*/ 17 w 344"/>
                <a:gd name="T23" fmla="*/ 2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4" h="397">
                  <a:moveTo>
                    <a:pt x="9" y="0"/>
                  </a:moveTo>
                  <a:cubicBezTo>
                    <a:pt x="5" y="0"/>
                    <a:pt x="0" y="4"/>
                    <a:pt x="0" y="9"/>
                  </a:cubicBezTo>
                  <a:lnTo>
                    <a:pt x="0" y="387"/>
                  </a:lnTo>
                  <a:cubicBezTo>
                    <a:pt x="0" y="393"/>
                    <a:pt x="8" y="397"/>
                    <a:pt x="13" y="394"/>
                  </a:cubicBezTo>
                  <a:lnTo>
                    <a:pt x="339" y="205"/>
                  </a:lnTo>
                  <a:cubicBezTo>
                    <a:pt x="344" y="202"/>
                    <a:pt x="344" y="194"/>
                    <a:pt x="339" y="191"/>
                  </a:cubicBezTo>
                  <a:lnTo>
                    <a:pt x="13" y="2"/>
                  </a:lnTo>
                  <a:cubicBezTo>
                    <a:pt x="12" y="1"/>
                    <a:pt x="11" y="0"/>
                    <a:pt x="9" y="0"/>
                  </a:cubicBezTo>
                  <a:close/>
                  <a:moveTo>
                    <a:pt x="17" y="24"/>
                  </a:moveTo>
                  <a:lnTo>
                    <a:pt x="318" y="198"/>
                  </a:lnTo>
                  <a:lnTo>
                    <a:pt x="17" y="372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80808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rack" descr="&lt;SmartSettings&gt;&lt;SmartResize anchorLeft=&quot;Absolut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8E81E0D-F10A-659D-CC56-03E81E735B1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28763" y="2902650"/>
              <a:ext cx="2323539" cy="264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Slider Thumb" descr="&lt;SmartSettings&gt;&lt;SmartResize anchorLeft=&quot;Relativ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32A69A8C-0760-A563-A1C8-6140095392A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32470" y="2883058"/>
              <a:ext cx="55523" cy="69174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205AA6F-A456-9F2F-9904-43B82AC8D14D}"/>
              </a:ext>
            </a:extLst>
          </p:cNvPr>
          <p:cNvSpPr txBox="1"/>
          <p:nvPr/>
        </p:nvSpPr>
        <p:spPr>
          <a:xfrm>
            <a:off x="4984133" y="3414126"/>
            <a:ext cx="332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승진대비 형법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형소법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커리큘럼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7AB5F7-A9FE-ED6A-2A9C-4AC53FEB5541}"/>
              </a:ext>
            </a:extLst>
          </p:cNvPr>
          <p:cNvSpPr txBox="1"/>
          <p:nvPr/>
        </p:nvSpPr>
        <p:spPr>
          <a:xfrm>
            <a:off x="2866696" y="2233544"/>
            <a:ext cx="470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갓사벽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강의력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여러분은 이미 신과 함께 하고 있습니다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!”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C70AA3-6844-EBDC-9926-CB331DAC5DD8}"/>
              </a:ext>
            </a:extLst>
          </p:cNvPr>
          <p:cNvGrpSpPr/>
          <p:nvPr/>
        </p:nvGrpSpPr>
        <p:grpSpPr>
          <a:xfrm>
            <a:off x="4392018" y="4709330"/>
            <a:ext cx="333375" cy="333375"/>
            <a:chOff x="5238750" y="5295386"/>
            <a:chExt cx="400050" cy="40005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F8DD620-1B48-9172-C6EC-7698FEEDBCDD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7CD8F59-1D10-3BCE-71EE-0B1758604432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FD13D278-C76E-89C8-E4B8-BDADABE51C98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FEFD850-DA37-10D7-7201-8679E881467D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F8574A4-FB22-E8D7-D59C-F3F95F31CEBA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19A728DB-A5B7-BD2F-D3E6-810408352A8B}"/>
              </a:ext>
            </a:extLst>
          </p:cNvPr>
          <p:cNvSpPr/>
          <p:nvPr/>
        </p:nvSpPr>
        <p:spPr>
          <a:xfrm>
            <a:off x="3909092" y="4606506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65AC2-CB9F-7463-A8A3-3B0F6FBA5A7F}"/>
              </a:ext>
            </a:extLst>
          </p:cNvPr>
          <p:cNvSpPr txBox="1"/>
          <p:nvPr/>
        </p:nvSpPr>
        <p:spPr>
          <a:xfrm>
            <a:off x="10014439" y="453973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2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3EAE5D-5184-A6FD-2330-BC3CA5A1A05D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5F5DD0-DF81-EFDD-2FAB-9A20E161792E}"/>
              </a:ext>
            </a:extLst>
          </p:cNvPr>
          <p:cNvGrpSpPr/>
          <p:nvPr/>
        </p:nvGrpSpPr>
        <p:grpSpPr>
          <a:xfrm>
            <a:off x="568560" y="1239541"/>
            <a:ext cx="1545350" cy="1555310"/>
            <a:chOff x="1478884" y="2958206"/>
            <a:chExt cx="1001656" cy="100811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65FED27-0E28-0DA6-4390-C97539F18301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타원 5">
              <a:extLst>
                <a:ext uri="{FF2B5EF4-FFF2-40B4-BE49-F238E27FC236}">
                  <a16:creationId xmlns:a16="http://schemas.microsoft.com/office/drawing/2014/main" id="{10562A71-22DC-B9B3-75CB-FBD62D04A4F9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C50960-D6B4-86DB-EF9E-DC814D3EE512}"/>
              </a:ext>
            </a:extLst>
          </p:cNvPr>
          <p:cNvGrpSpPr/>
          <p:nvPr/>
        </p:nvGrpSpPr>
        <p:grpSpPr>
          <a:xfrm>
            <a:off x="2237676" y="1239541"/>
            <a:ext cx="1545350" cy="1555310"/>
            <a:chOff x="1478884" y="2958206"/>
            <a:chExt cx="1001656" cy="10081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2E65F1D-A530-DE93-89B8-69385F710CF1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5">
              <a:extLst>
                <a:ext uri="{FF2B5EF4-FFF2-40B4-BE49-F238E27FC236}">
                  <a16:creationId xmlns:a16="http://schemas.microsoft.com/office/drawing/2014/main" id="{7AF64CDE-1167-97DF-0501-1406E5D060AE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17F7E6-EECB-301B-67A2-4D2617302651}"/>
              </a:ext>
            </a:extLst>
          </p:cNvPr>
          <p:cNvGrpSpPr/>
          <p:nvPr/>
        </p:nvGrpSpPr>
        <p:grpSpPr>
          <a:xfrm>
            <a:off x="3906792" y="1239541"/>
            <a:ext cx="1545350" cy="1555310"/>
            <a:chOff x="1478884" y="2958206"/>
            <a:chExt cx="1001656" cy="100811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187A4F9-4937-A277-36E5-81BA2CBE45C1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5">
              <a:extLst>
                <a:ext uri="{FF2B5EF4-FFF2-40B4-BE49-F238E27FC236}">
                  <a16:creationId xmlns:a16="http://schemas.microsoft.com/office/drawing/2014/main" id="{BFA2B7E6-7A5D-3F8A-39A0-7D41A480BEE0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BBD431-3622-7D06-E71E-5C2510E7A310}"/>
              </a:ext>
            </a:extLst>
          </p:cNvPr>
          <p:cNvGrpSpPr/>
          <p:nvPr/>
        </p:nvGrpSpPr>
        <p:grpSpPr>
          <a:xfrm>
            <a:off x="5575908" y="1239541"/>
            <a:ext cx="1545350" cy="1555310"/>
            <a:chOff x="1478884" y="2958206"/>
            <a:chExt cx="1001656" cy="100811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8C231A6-075E-14C6-B7FF-4A33EBB9B1F4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5">
              <a:extLst>
                <a:ext uri="{FF2B5EF4-FFF2-40B4-BE49-F238E27FC236}">
                  <a16:creationId xmlns:a16="http://schemas.microsoft.com/office/drawing/2014/main" id="{7DCE5EC1-DB74-C4B5-D125-0FB0CE1953FB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8C2FA22-36E2-31DA-13A5-1F7672AD6ADC}"/>
              </a:ext>
            </a:extLst>
          </p:cNvPr>
          <p:cNvCxnSpPr/>
          <p:nvPr/>
        </p:nvCxnSpPr>
        <p:spPr>
          <a:xfrm>
            <a:off x="2007796" y="2017196"/>
            <a:ext cx="363268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8B27C3-A769-40BF-44C4-407D3993EE8E}"/>
              </a:ext>
            </a:extLst>
          </p:cNvPr>
          <p:cNvCxnSpPr/>
          <p:nvPr/>
        </p:nvCxnSpPr>
        <p:spPr>
          <a:xfrm>
            <a:off x="3677248" y="2017196"/>
            <a:ext cx="363268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7C9115D-6A85-43C5-ED3B-267D58145F77}"/>
              </a:ext>
            </a:extLst>
          </p:cNvPr>
          <p:cNvCxnSpPr/>
          <p:nvPr/>
        </p:nvCxnSpPr>
        <p:spPr>
          <a:xfrm>
            <a:off x="5338228" y="2017196"/>
            <a:ext cx="363268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60B91B-FE8D-CBBE-00FA-54C4C9810A8D}"/>
              </a:ext>
            </a:extLst>
          </p:cNvPr>
          <p:cNvSpPr txBox="1"/>
          <p:nvPr/>
        </p:nvSpPr>
        <p:spPr>
          <a:xfrm>
            <a:off x="782906" y="185846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기본 이론</a:t>
            </a:r>
            <a:endParaRPr lang="en-US" altLang="ko-KR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4DD51E-438C-78A7-E916-B38080960F35}"/>
              </a:ext>
            </a:extLst>
          </p:cNvPr>
          <p:cNvSpPr txBox="1"/>
          <p:nvPr/>
        </p:nvSpPr>
        <p:spPr>
          <a:xfrm>
            <a:off x="2513610" y="185846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심화 이론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75A67-79E5-376C-A185-06090B697CAD}"/>
              </a:ext>
            </a:extLst>
          </p:cNvPr>
          <p:cNvSpPr txBox="1"/>
          <p:nvPr/>
        </p:nvSpPr>
        <p:spPr>
          <a:xfrm>
            <a:off x="4200221" y="185846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심화 기출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CA630-ED82-B441-DB5C-53ED3E42D77F}"/>
              </a:ext>
            </a:extLst>
          </p:cNvPr>
          <p:cNvSpPr txBox="1"/>
          <p:nvPr/>
        </p:nvSpPr>
        <p:spPr>
          <a:xfrm>
            <a:off x="5856844" y="185846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>
                <a:latin typeface="굴림" panose="020B0600000101010101" pitchFamily="50" charset="-127"/>
                <a:ea typeface="굴림" panose="020B0600000101010101" pitchFamily="50" charset="-127"/>
              </a:rPr>
              <a:t>문제풀이</a:t>
            </a:r>
            <a:endParaRPr lang="ko-KR" altLang="en-US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CF8914-F15E-A947-70D7-9C00710FD80D}"/>
              </a:ext>
            </a:extLst>
          </p:cNvPr>
          <p:cNvSpPr txBox="1"/>
          <p:nvPr/>
        </p:nvSpPr>
        <p:spPr>
          <a:xfrm>
            <a:off x="898525" y="133455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STEP 1.</a:t>
            </a:r>
            <a:endParaRPr lang="ko-KR" altLang="en-US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DA554A-DA0E-9275-5BCD-316EBE5C5C97}"/>
              </a:ext>
            </a:extLst>
          </p:cNvPr>
          <p:cNvSpPr txBox="1"/>
          <p:nvPr/>
        </p:nvSpPr>
        <p:spPr>
          <a:xfrm>
            <a:off x="2569400" y="133455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STEP 2.</a:t>
            </a:r>
            <a:endParaRPr lang="ko-KR" altLang="en-US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B2C670-5C63-9010-7C1C-D49C92C1562C}"/>
              </a:ext>
            </a:extLst>
          </p:cNvPr>
          <p:cNvSpPr txBox="1"/>
          <p:nvPr/>
        </p:nvSpPr>
        <p:spPr>
          <a:xfrm>
            <a:off x="4240275" y="133455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STEP 3.</a:t>
            </a:r>
            <a:endParaRPr lang="ko-KR" altLang="en-US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7226FB-D274-638B-B682-DBB9DEF09E18}"/>
              </a:ext>
            </a:extLst>
          </p:cNvPr>
          <p:cNvSpPr txBox="1"/>
          <p:nvPr/>
        </p:nvSpPr>
        <p:spPr>
          <a:xfrm>
            <a:off x="5911150" y="133455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STEP 4.</a:t>
            </a:r>
            <a:endParaRPr lang="ko-KR" altLang="en-US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F781C6-2609-DB10-2295-8794B1F6C8F7}"/>
              </a:ext>
            </a:extLst>
          </p:cNvPr>
          <p:cNvGrpSpPr/>
          <p:nvPr/>
        </p:nvGrpSpPr>
        <p:grpSpPr>
          <a:xfrm>
            <a:off x="7249215" y="1239541"/>
            <a:ext cx="1545350" cy="1555310"/>
            <a:chOff x="1478884" y="2958206"/>
            <a:chExt cx="1001656" cy="100811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F162DB4-24ED-F72B-2C7A-17DE1913E583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5">
              <a:extLst>
                <a:ext uri="{FF2B5EF4-FFF2-40B4-BE49-F238E27FC236}">
                  <a16:creationId xmlns:a16="http://schemas.microsoft.com/office/drawing/2014/main" id="{6EF15C5C-413E-2AAB-E98D-9BD9544B7A4C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791FD03-FA43-61FA-65F1-937DD060EE82}"/>
              </a:ext>
            </a:extLst>
          </p:cNvPr>
          <p:cNvSpPr txBox="1"/>
          <p:nvPr/>
        </p:nvSpPr>
        <p:spPr>
          <a:xfrm>
            <a:off x="7582023" y="133455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STEP 5.</a:t>
            </a:r>
            <a:endParaRPr lang="ko-KR" altLang="en-US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F3783-26EB-81DD-8212-7AF014824A5A}"/>
              </a:ext>
            </a:extLst>
          </p:cNvPr>
          <p:cNvSpPr txBox="1"/>
          <p:nvPr/>
        </p:nvSpPr>
        <p:spPr>
          <a:xfrm>
            <a:off x="7320634" y="1719967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마무리특강 및</a:t>
            </a:r>
            <a:endParaRPr lang="en-US" altLang="ko-KR" b="1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최신판례 특강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A1D79B8-4D5E-842F-08C8-1809F54A1BA2}"/>
              </a:ext>
            </a:extLst>
          </p:cNvPr>
          <p:cNvCxnSpPr/>
          <p:nvPr/>
        </p:nvCxnSpPr>
        <p:spPr>
          <a:xfrm>
            <a:off x="6997728" y="2017196"/>
            <a:ext cx="363268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114F64E-84F9-7979-CA0A-4E8FC3B97EDF}"/>
              </a:ext>
            </a:extLst>
          </p:cNvPr>
          <p:cNvCxnSpPr>
            <a:cxnSpLocks/>
          </p:cNvCxnSpPr>
          <p:nvPr/>
        </p:nvCxnSpPr>
        <p:spPr>
          <a:xfrm>
            <a:off x="653539" y="731237"/>
            <a:ext cx="46146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9033E4-865C-F451-E25A-CEBB8251CA06}"/>
              </a:ext>
            </a:extLst>
          </p:cNvPr>
          <p:cNvSpPr txBox="1"/>
          <p:nvPr/>
        </p:nvSpPr>
        <p:spPr>
          <a:xfrm>
            <a:off x="534330" y="350177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바쁜 현직을 고려한</a:t>
            </a:r>
            <a:r>
              <a:rPr lang="en-US" altLang="ko-KR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초고효율 학습 커리큘럼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5AE38F-0125-93D4-A34C-A5961F845835}"/>
              </a:ext>
            </a:extLst>
          </p:cNvPr>
          <p:cNvSpPr txBox="1"/>
          <p:nvPr/>
        </p:nvSpPr>
        <p:spPr>
          <a:xfrm>
            <a:off x="4686280" y="3027310"/>
            <a:ext cx="4294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sz="1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해당 커리큘럼은 시험 일정</a:t>
            </a:r>
            <a:r>
              <a:rPr lang="en-US" altLang="ko-KR" sz="1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학원 스케줄에  따라 변동 될 수 있습니다</a:t>
            </a:r>
            <a:r>
              <a:rPr lang="en-US" altLang="ko-KR" sz="1200" b="1" spc="-15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9C937D-D19B-F3FC-42A9-743133A930BD}"/>
              </a:ext>
            </a:extLst>
          </p:cNvPr>
          <p:cNvSpPr txBox="1"/>
          <p:nvPr/>
        </p:nvSpPr>
        <p:spPr>
          <a:xfrm>
            <a:off x="10014439" y="453973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97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3EAE5D-5184-A6FD-2330-BC3CA5A1A05D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2E03F3-5E7F-C811-27C0-62DD570758FE}"/>
              </a:ext>
            </a:extLst>
          </p:cNvPr>
          <p:cNvSpPr/>
          <p:nvPr/>
        </p:nvSpPr>
        <p:spPr>
          <a:xfrm>
            <a:off x="7205014" y="2029029"/>
            <a:ext cx="1825600" cy="2766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정태정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6EAC2-1B89-1EFE-EAAF-86E08A46DAC3}"/>
              </a:ext>
            </a:extLst>
          </p:cNvPr>
          <p:cNvSpPr txBox="1"/>
          <p:nvPr/>
        </p:nvSpPr>
        <p:spPr>
          <a:xfrm>
            <a:off x="5121176" y="3840234"/>
            <a:ext cx="18549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실무종합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정태정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E2ED3A-A530-1EC3-9084-9D8C4C323798}"/>
              </a:ext>
            </a:extLst>
          </p:cNvPr>
          <p:cNvCxnSpPr>
            <a:cxnSpLocks/>
          </p:cNvCxnSpPr>
          <p:nvPr/>
        </p:nvCxnSpPr>
        <p:spPr>
          <a:xfrm>
            <a:off x="5144608" y="3923913"/>
            <a:ext cx="0" cy="5452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Video Player" descr="&lt;SmartSettings&gt;&lt;SmartResize enabled=&quot;True&quot; minWidth=&quot;70&quot; minHeight=&quot;70&quot; /&gt;&lt;/SmartSettings&gt;">
            <a:extLst>
              <a:ext uri="{FF2B5EF4-FFF2-40B4-BE49-F238E27FC236}">
                <a16:creationId xmlns:a16="http://schemas.microsoft.com/office/drawing/2014/main" id="{C37C7202-3F36-893E-4EDA-6D4FB580F97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82642" y="2577862"/>
            <a:ext cx="3695700" cy="1977580"/>
            <a:chOff x="595686" y="1261242"/>
            <a:chExt cx="2592288" cy="1728192"/>
          </a:xfrm>
        </p:grpSpPr>
        <p:sp>
          <p:nvSpPr>
            <p:cNvPr id="6" name="Media Controls Background" descr="&lt;SmartSettings&gt;&lt;SmartResize anchorLeft=&quot;Absolut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4DD4DCC-685A-727C-9EFF-277375089F5A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595686" y="2845855"/>
              <a:ext cx="2592288" cy="1435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dia Area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7C50A8C8-FC8A-CC9C-B1AD-DAD3DB73D98C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595686" y="1261242"/>
              <a:ext cx="2592288" cy="1584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Play Icon" descr="&lt;SmartSettings&gt;&lt;SmartResize anchorLeft=&quot;Non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69A37409-857F-A978-2FCD-9E7B2034A326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1814063" y="1868930"/>
              <a:ext cx="155531" cy="242621"/>
            </a:xfrm>
            <a:custGeom>
              <a:avLst/>
              <a:gdLst>
                <a:gd name="connsiteX0" fmla="*/ 0 w 364648"/>
                <a:gd name="connsiteY0" fmla="*/ 456576 h 456576"/>
                <a:gd name="connsiteX1" fmla="*/ 0 w 364648"/>
                <a:gd name="connsiteY1" fmla="*/ 0 h 456576"/>
                <a:gd name="connsiteX2" fmla="*/ 364648 w 364648"/>
                <a:gd name="connsiteY2" fmla="*/ 228253 h 45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648" h="456576">
                  <a:moveTo>
                    <a:pt x="0" y="456576"/>
                  </a:moveTo>
                  <a:lnTo>
                    <a:pt x="0" y="0"/>
                  </a:lnTo>
                  <a:lnTo>
                    <a:pt x="364648" y="228253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Volume Control" descr="&lt;SmartSettings&gt;&lt;SmartResize anchorLeft=&quot;Non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88570495-79B8-6033-DDFD-084B2EF80E66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3089836" y="2883479"/>
              <a:ext cx="65002" cy="68331"/>
            </a:xfrm>
            <a:custGeom>
              <a:avLst/>
              <a:gdLst>
                <a:gd name="T0" fmla="*/ 318 w 418"/>
                <a:gd name="T1" fmla="*/ 0 h 351"/>
                <a:gd name="T2" fmla="*/ 308 w 418"/>
                <a:gd name="T3" fmla="*/ 22 h 351"/>
                <a:gd name="T4" fmla="*/ 308 w 418"/>
                <a:gd name="T5" fmla="*/ 318 h 351"/>
                <a:gd name="T6" fmla="*/ 327 w 418"/>
                <a:gd name="T7" fmla="*/ 338 h 351"/>
                <a:gd name="T8" fmla="*/ 327 w 418"/>
                <a:gd name="T9" fmla="*/ 3 h 351"/>
                <a:gd name="T10" fmla="*/ 318 w 418"/>
                <a:gd name="T11" fmla="*/ 0 h 351"/>
                <a:gd name="T12" fmla="*/ 223 w 418"/>
                <a:gd name="T13" fmla="*/ 4 h 351"/>
                <a:gd name="T14" fmla="*/ 216 w 418"/>
                <a:gd name="T15" fmla="*/ 5 h 351"/>
                <a:gd name="T16" fmla="*/ 87 w 418"/>
                <a:gd name="T17" fmla="*/ 92 h 351"/>
                <a:gd name="T18" fmla="*/ 8 w 418"/>
                <a:gd name="T19" fmla="*/ 92 h 351"/>
                <a:gd name="T20" fmla="*/ 0 w 418"/>
                <a:gd name="T21" fmla="*/ 100 h 351"/>
                <a:gd name="T22" fmla="*/ 0 w 418"/>
                <a:gd name="T23" fmla="*/ 242 h 351"/>
                <a:gd name="T24" fmla="*/ 8 w 418"/>
                <a:gd name="T25" fmla="*/ 251 h 351"/>
                <a:gd name="T26" fmla="*/ 87 w 418"/>
                <a:gd name="T27" fmla="*/ 251 h 351"/>
                <a:gd name="T28" fmla="*/ 216 w 418"/>
                <a:gd name="T29" fmla="*/ 337 h 351"/>
                <a:gd name="T30" fmla="*/ 229 w 418"/>
                <a:gd name="T31" fmla="*/ 330 h 351"/>
                <a:gd name="T32" fmla="*/ 229 w 418"/>
                <a:gd name="T33" fmla="*/ 12 h 351"/>
                <a:gd name="T34" fmla="*/ 223 w 418"/>
                <a:gd name="T35" fmla="*/ 4 h 351"/>
                <a:gd name="T36" fmla="*/ 212 w 418"/>
                <a:gd name="T37" fmla="*/ 28 h 351"/>
                <a:gd name="T38" fmla="*/ 212 w 418"/>
                <a:gd name="T39" fmla="*/ 315 h 351"/>
                <a:gd name="T40" fmla="*/ 94 w 418"/>
                <a:gd name="T41" fmla="*/ 235 h 351"/>
                <a:gd name="T42" fmla="*/ 89 w 418"/>
                <a:gd name="T43" fmla="*/ 233 h 351"/>
                <a:gd name="T44" fmla="*/ 17 w 418"/>
                <a:gd name="T45" fmla="*/ 233 h 351"/>
                <a:gd name="T46" fmla="*/ 17 w 418"/>
                <a:gd name="T47" fmla="*/ 108 h 351"/>
                <a:gd name="T48" fmla="*/ 89 w 418"/>
                <a:gd name="T49" fmla="*/ 108 h 351"/>
                <a:gd name="T50" fmla="*/ 94 w 418"/>
                <a:gd name="T51" fmla="*/ 107 h 351"/>
                <a:gd name="T52" fmla="*/ 212 w 418"/>
                <a:gd name="T53" fmla="*/ 28 h 351"/>
                <a:gd name="T54" fmla="*/ 274 w 418"/>
                <a:gd name="T55" fmla="*/ 52 h 351"/>
                <a:gd name="T56" fmla="*/ 264 w 418"/>
                <a:gd name="T57" fmla="*/ 75 h 351"/>
                <a:gd name="T58" fmla="*/ 264 w 418"/>
                <a:gd name="T59" fmla="*/ 265 h 351"/>
                <a:gd name="T60" fmla="*/ 284 w 418"/>
                <a:gd name="T61" fmla="*/ 285 h 351"/>
                <a:gd name="T62" fmla="*/ 284 w 418"/>
                <a:gd name="T63" fmla="*/ 56 h 351"/>
                <a:gd name="T64" fmla="*/ 274 w 418"/>
                <a:gd name="T65" fmla="*/ 52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8" h="351">
                  <a:moveTo>
                    <a:pt x="318" y="0"/>
                  </a:moveTo>
                  <a:cubicBezTo>
                    <a:pt x="308" y="1"/>
                    <a:pt x="299" y="14"/>
                    <a:pt x="308" y="22"/>
                  </a:cubicBezTo>
                  <a:cubicBezTo>
                    <a:pt x="389" y="106"/>
                    <a:pt x="389" y="236"/>
                    <a:pt x="308" y="318"/>
                  </a:cubicBezTo>
                  <a:cubicBezTo>
                    <a:pt x="295" y="331"/>
                    <a:pt x="315" y="351"/>
                    <a:pt x="327" y="338"/>
                  </a:cubicBezTo>
                  <a:cubicBezTo>
                    <a:pt x="418" y="245"/>
                    <a:pt x="418" y="97"/>
                    <a:pt x="327" y="3"/>
                  </a:cubicBezTo>
                  <a:cubicBezTo>
                    <a:pt x="324" y="0"/>
                    <a:pt x="321" y="0"/>
                    <a:pt x="318" y="0"/>
                  </a:cubicBezTo>
                  <a:close/>
                  <a:moveTo>
                    <a:pt x="223" y="4"/>
                  </a:moveTo>
                  <a:cubicBezTo>
                    <a:pt x="219" y="4"/>
                    <a:pt x="216" y="5"/>
                    <a:pt x="216" y="5"/>
                  </a:cubicBezTo>
                  <a:lnTo>
                    <a:pt x="87" y="92"/>
                  </a:lnTo>
                  <a:lnTo>
                    <a:pt x="8" y="92"/>
                  </a:lnTo>
                  <a:cubicBezTo>
                    <a:pt x="3" y="92"/>
                    <a:pt x="0" y="98"/>
                    <a:pt x="0" y="100"/>
                  </a:cubicBezTo>
                  <a:lnTo>
                    <a:pt x="0" y="242"/>
                  </a:lnTo>
                  <a:cubicBezTo>
                    <a:pt x="0" y="248"/>
                    <a:pt x="6" y="251"/>
                    <a:pt x="8" y="251"/>
                  </a:cubicBezTo>
                  <a:lnTo>
                    <a:pt x="87" y="251"/>
                  </a:lnTo>
                  <a:lnTo>
                    <a:pt x="216" y="337"/>
                  </a:lnTo>
                  <a:cubicBezTo>
                    <a:pt x="225" y="343"/>
                    <a:pt x="229" y="333"/>
                    <a:pt x="229" y="330"/>
                  </a:cubicBezTo>
                  <a:lnTo>
                    <a:pt x="229" y="12"/>
                  </a:lnTo>
                  <a:cubicBezTo>
                    <a:pt x="229" y="7"/>
                    <a:pt x="226" y="5"/>
                    <a:pt x="223" y="4"/>
                  </a:cubicBezTo>
                  <a:close/>
                  <a:moveTo>
                    <a:pt x="212" y="28"/>
                  </a:moveTo>
                  <a:lnTo>
                    <a:pt x="212" y="315"/>
                  </a:lnTo>
                  <a:lnTo>
                    <a:pt x="94" y="235"/>
                  </a:lnTo>
                  <a:cubicBezTo>
                    <a:pt x="92" y="234"/>
                    <a:pt x="90" y="233"/>
                    <a:pt x="89" y="233"/>
                  </a:cubicBezTo>
                  <a:lnTo>
                    <a:pt x="17" y="233"/>
                  </a:lnTo>
                  <a:lnTo>
                    <a:pt x="17" y="108"/>
                  </a:lnTo>
                  <a:lnTo>
                    <a:pt x="89" y="108"/>
                  </a:lnTo>
                  <a:cubicBezTo>
                    <a:pt x="90" y="108"/>
                    <a:pt x="92" y="108"/>
                    <a:pt x="94" y="107"/>
                  </a:cubicBezTo>
                  <a:lnTo>
                    <a:pt x="212" y="28"/>
                  </a:lnTo>
                  <a:close/>
                  <a:moveTo>
                    <a:pt x="274" y="52"/>
                  </a:moveTo>
                  <a:cubicBezTo>
                    <a:pt x="264" y="53"/>
                    <a:pt x="255" y="66"/>
                    <a:pt x="264" y="75"/>
                  </a:cubicBezTo>
                  <a:cubicBezTo>
                    <a:pt x="316" y="129"/>
                    <a:pt x="316" y="212"/>
                    <a:pt x="264" y="265"/>
                  </a:cubicBezTo>
                  <a:cubicBezTo>
                    <a:pt x="252" y="278"/>
                    <a:pt x="271" y="298"/>
                    <a:pt x="284" y="285"/>
                  </a:cubicBezTo>
                  <a:cubicBezTo>
                    <a:pt x="346" y="221"/>
                    <a:pt x="346" y="121"/>
                    <a:pt x="284" y="56"/>
                  </a:cubicBezTo>
                  <a:cubicBezTo>
                    <a:pt x="281" y="53"/>
                    <a:pt x="277" y="52"/>
                    <a:pt x="274" y="52"/>
                  </a:cubicBezTo>
                  <a:close/>
                </a:path>
              </a:pathLst>
            </a:custGeom>
            <a:solidFill>
              <a:srgbClr val="80808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Play Button" descr="&lt;SmartSettings&gt;&lt;SmartResize anchorLeft=&quot;Absolut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158365CF-CFB3-FD20-8FBD-4F63E616A0CD}"/>
                </a:ext>
              </a:extLst>
            </p:cNvPr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48501" y="2878839"/>
              <a:ext cx="53492" cy="77610"/>
            </a:xfrm>
            <a:custGeom>
              <a:avLst/>
              <a:gdLst>
                <a:gd name="T0" fmla="*/ 9 w 344"/>
                <a:gd name="T1" fmla="*/ 0 h 397"/>
                <a:gd name="T2" fmla="*/ 0 w 344"/>
                <a:gd name="T3" fmla="*/ 9 h 397"/>
                <a:gd name="T4" fmla="*/ 0 w 344"/>
                <a:gd name="T5" fmla="*/ 387 h 397"/>
                <a:gd name="T6" fmla="*/ 13 w 344"/>
                <a:gd name="T7" fmla="*/ 394 h 397"/>
                <a:gd name="T8" fmla="*/ 339 w 344"/>
                <a:gd name="T9" fmla="*/ 205 h 397"/>
                <a:gd name="T10" fmla="*/ 339 w 344"/>
                <a:gd name="T11" fmla="*/ 191 h 397"/>
                <a:gd name="T12" fmla="*/ 13 w 344"/>
                <a:gd name="T13" fmla="*/ 2 h 397"/>
                <a:gd name="T14" fmla="*/ 9 w 344"/>
                <a:gd name="T15" fmla="*/ 0 h 397"/>
                <a:gd name="T16" fmla="*/ 17 w 344"/>
                <a:gd name="T17" fmla="*/ 24 h 397"/>
                <a:gd name="T18" fmla="*/ 318 w 344"/>
                <a:gd name="T19" fmla="*/ 198 h 397"/>
                <a:gd name="T20" fmla="*/ 17 w 344"/>
                <a:gd name="T21" fmla="*/ 372 h 397"/>
                <a:gd name="T22" fmla="*/ 17 w 344"/>
                <a:gd name="T23" fmla="*/ 2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4" h="397">
                  <a:moveTo>
                    <a:pt x="9" y="0"/>
                  </a:moveTo>
                  <a:cubicBezTo>
                    <a:pt x="5" y="0"/>
                    <a:pt x="0" y="4"/>
                    <a:pt x="0" y="9"/>
                  </a:cubicBezTo>
                  <a:lnTo>
                    <a:pt x="0" y="387"/>
                  </a:lnTo>
                  <a:cubicBezTo>
                    <a:pt x="0" y="393"/>
                    <a:pt x="8" y="397"/>
                    <a:pt x="13" y="394"/>
                  </a:cubicBezTo>
                  <a:lnTo>
                    <a:pt x="339" y="205"/>
                  </a:lnTo>
                  <a:cubicBezTo>
                    <a:pt x="344" y="202"/>
                    <a:pt x="344" y="194"/>
                    <a:pt x="339" y="191"/>
                  </a:cubicBezTo>
                  <a:lnTo>
                    <a:pt x="13" y="2"/>
                  </a:lnTo>
                  <a:cubicBezTo>
                    <a:pt x="12" y="1"/>
                    <a:pt x="11" y="0"/>
                    <a:pt x="9" y="0"/>
                  </a:cubicBezTo>
                  <a:close/>
                  <a:moveTo>
                    <a:pt x="17" y="24"/>
                  </a:moveTo>
                  <a:lnTo>
                    <a:pt x="318" y="198"/>
                  </a:lnTo>
                  <a:lnTo>
                    <a:pt x="17" y="372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80808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rack" descr="&lt;SmartSettings&gt;&lt;SmartResize anchorLeft=&quot;Absolut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F85A039-1B44-85B9-A730-CF2D819279D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28763" y="2902650"/>
              <a:ext cx="2323539" cy="264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Slider Thumb" descr="&lt;SmartSettings&gt;&lt;SmartResize anchorLeft=&quot;Relativ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32097BB2-B964-571B-2FB1-09C9AFE6983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532470" y="2883058"/>
              <a:ext cx="55523" cy="69174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9353DA-8B20-87B7-6D92-04FD0D237B22}"/>
              </a:ext>
            </a:extLst>
          </p:cNvPr>
          <p:cNvSpPr txBox="1"/>
          <p:nvPr/>
        </p:nvSpPr>
        <p:spPr>
          <a:xfrm>
            <a:off x="701161" y="2235310"/>
            <a:ext cx="3102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승진대비 실무종합 커리큘럼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2661A-B8B6-73A1-4EFF-7A04FF1AB3B5}"/>
              </a:ext>
            </a:extLst>
          </p:cNvPr>
          <p:cNvSpPr txBox="1"/>
          <p:nvPr/>
        </p:nvSpPr>
        <p:spPr>
          <a:xfrm>
            <a:off x="1567524" y="1337484"/>
            <a:ext cx="672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경찰학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경찰행정론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행정법까지 섭렵한 교수가 나섰다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!”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4F50F6-C703-FDCC-73C2-B211938586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496" y="2591468"/>
            <a:ext cx="3686846" cy="204730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B15D3A6-6052-572B-E049-847DC22A7F82}"/>
              </a:ext>
            </a:extLst>
          </p:cNvPr>
          <p:cNvSpPr/>
          <p:nvPr/>
        </p:nvSpPr>
        <p:spPr>
          <a:xfrm>
            <a:off x="4515579" y="2447452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22A6E4-E737-EAA6-AEB4-2AA66FE899C0}"/>
              </a:ext>
            </a:extLst>
          </p:cNvPr>
          <p:cNvGrpSpPr/>
          <p:nvPr/>
        </p:nvGrpSpPr>
        <p:grpSpPr>
          <a:xfrm>
            <a:off x="6985025" y="4060639"/>
            <a:ext cx="333375" cy="333375"/>
            <a:chOff x="5238750" y="5295386"/>
            <a:chExt cx="400050" cy="40005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CBFC0AA-2A08-C257-B1A1-202235B05306}"/>
                </a:ext>
              </a:extLst>
            </p:cNvPr>
            <p:cNvSpPr/>
            <p:nvPr/>
          </p:nvSpPr>
          <p:spPr>
            <a:xfrm>
              <a:off x="5238750" y="5295386"/>
              <a:ext cx="400050" cy="4000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C5DF8C7-0059-7DFB-D10C-D49002F5C618}"/>
                </a:ext>
              </a:extLst>
            </p:cNvPr>
            <p:cNvGrpSpPr/>
            <p:nvPr/>
          </p:nvGrpSpPr>
          <p:grpSpPr>
            <a:xfrm>
              <a:off x="5343078" y="5351395"/>
              <a:ext cx="187926" cy="288032"/>
              <a:chOff x="8755264" y="242673"/>
              <a:chExt cx="326047" cy="499729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AA89158-6B4E-994C-9292-D61FB136F3B0}"/>
                  </a:ext>
                </a:extLst>
              </p:cNvPr>
              <p:cNvSpPr/>
              <p:nvPr/>
            </p:nvSpPr>
            <p:spPr>
              <a:xfrm>
                <a:off x="8755264" y="242673"/>
                <a:ext cx="326047" cy="28107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C3FC54A-B054-BDC9-79CD-054202F9C8CB}"/>
                  </a:ext>
                </a:extLst>
              </p:cNvPr>
              <p:cNvSpPr/>
              <p:nvPr/>
            </p:nvSpPr>
            <p:spPr>
              <a:xfrm>
                <a:off x="8794640" y="523748"/>
                <a:ext cx="247294" cy="2186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1448686-C688-9416-DD4B-B3F56A4AB2DF}"/>
                  </a:ext>
                </a:extLst>
              </p:cNvPr>
              <p:cNvSpPr/>
              <p:nvPr/>
            </p:nvSpPr>
            <p:spPr>
              <a:xfrm>
                <a:off x="8895989" y="609600"/>
                <a:ext cx="45719" cy="132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CB07067F-F49B-1F51-CC4F-36C344808D77}"/>
              </a:ext>
            </a:extLst>
          </p:cNvPr>
          <p:cNvSpPr/>
          <p:nvPr/>
        </p:nvSpPr>
        <p:spPr>
          <a:xfrm>
            <a:off x="6943323" y="3595664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8" name="표 12">
            <a:extLst>
              <a:ext uri="{FF2B5EF4-FFF2-40B4-BE49-F238E27FC236}">
                <a16:creationId xmlns:a16="http://schemas.microsoft.com/office/drawing/2014/main" id="{ACD11E93-224E-B216-17DE-C44E03955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980264"/>
              </p:ext>
            </p:extLst>
          </p:nvPr>
        </p:nvGraphicFramePr>
        <p:xfrm>
          <a:off x="701161" y="374596"/>
          <a:ext cx="8128000" cy="677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9054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09238462"/>
                    </a:ext>
                  </a:extLst>
                </a:gridCol>
              </a:tblGrid>
              <a:tr h="677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형법 </a:t>
                      </a:r>
                      <a:r>
                        <a:rPr lang="en-US" altLang="ko-KR" sz="1400" b="0" dirty="0"/>
                        <a:t>· </a:t>
                      </a:r>
                      <a:r>
                        <a:rPr lang="ko-KR" altLang="en-US" sz="1400" b="0" dirty="0"/>
                        <a:t>형사소송법 </a:t>
                      </a:r>
                      <a:r>
                        <a:rPr lang="en-US" altLang="ko-KR" sz="1400" b="0" dirty="0"/>
                        <a:t>· </a:t>
                      </a:r>
                      <a:r>
                        <a:rPr lang="ko-KR" altLang="en-US" sz="1400" b="0" dirty="0"/>
                        <a:t>실무종합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b="1" dirty="0"/>
                        <a:t>신광은 교수님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경찰실무종합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b="1" dirty="0" err="1"/>
                        <a:t>정태정</a:t>
                      </a:r>
                      <a:r>
                        <a:rPr lang="ko-KR" altLang="en-US" b="1" dirty="0"/>
                        <a:t> 교수님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316544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E3BF5B40-739C-7E91-C654-2354CA59B06B}"/>
              </a:ext>
            </a:extLst>
          </p:cNvPr>
          <p:cNvSpPr/>
          <p:nvPr/>
        </p:nvSpPr>
        <p:spPr>
          <a:xfrm>
            <a:off x="8524971" y="124110"/>
            <a:ext cx="288032" cy="28803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FEDDDF-DEAE-B9E1-294C-418A1254580F}"/>
              </a:ext>
            </a:extLst>
          </p:cNvPr>
          <p:cNvSpPr txBox="1"/>
          <p:nvPr/>
        </p:nvSpPr>
        <p:spPr>
          <a:xfrm>
            <a:off x="10014439" y="453973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4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3EAE5D-5184-A6FD-2330-BC3CA5A1A05D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38B121-5D36-8609-99F5-674C0C83A81B}"/>
              </a:ext>
            </a:extLst>
          </p:cNvPr>
          <p:cNvGrpSpPr/>
          <p:nvPr/>
        </p:nvGrpSpPr>
        <p:grpSpPr>
          <a:xfrm>
            <a:off x="1092435" y="1258591"/>
            <a:ext cx="1545350" cy="1555310"/>
            <a:chOff x="1478884" y="2958206"/>
            <a:chExt cx="1001656" cy="100811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51A6B9E-6C67-515F-0A07-957834EF2AE0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타원 5">
              <a:extLst>
                <a:ext uri="{FF2B5EF4-FFF2-40B4-BE49-F238E27FC236}">
                  <a16:creationId xmlns:a16="http://schemas.microsoft.com/office/drawing/2014/main" id="{EB360D03-D033-85A1-D6BF-0128DAA28C33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073857-321B-3D5A-42D4-FB320A3D4CB8}"/>
              </a:ext>
            </a:extLst>
          </p:cNvPr>
          <p:cNvGrpSpPr/>
          <p:nvPr/>
        </p:nvGrpSpPr>
        <p:grpSpPr>
          <a:xfrm>
            <a:off x="2761551" y="1258591"/>
            <a:ext cx="1545350" cy="1555310"/>
            <a:chOff x="1478884" y="2958206"/>
            <a:chExt cx="1001656" cy="100811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8456E89-1FD3-7457-2459-35EA66E5F08D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타원 5">
              <a:extLst>
                <a:ext uri="{FF2B5EF4-FFF2-40B4-BE49-F238E27FC236}">
                  <a16:creationId xmlns:a16="http://schemas.microsoft.com/office/drawing/2014/main" id="{F0E8D8F0-F7B9-F8F7-42AD-B3109678A75F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F94CE3-9EBD-F555-6F9A-16F753D03689}"/>
              </a:ext>
            </a:extLst>
          </p:cNvPr>
          <p:cNvGrpSpPr/>
          <p:nvPr/>
        </p:nvGrpSpPr>
        <p:grpSpPr>
          <a:xfrm>
            <a:off x="4430667" y="1258591"/>
            <a:ext cx="1545350" cy="1555310"/>
            <a:chOff x="1478884" y="2958206"/>
            <a:chExt cx="1001656" cy="100811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BD45AFC-2FB0-FF45-3767-0C931F85DEEA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5">
              <a:extLst>
                <a:ext uri="{FF2B5EF4-FFF2-40B4-BE49-F238E27FC236}">
                  <a16:creationId xmlns:a16="http://schemas.microsoft.com/office/drawing/2014/main" id="{A812EF10-0F38-AC2F-2F7E-D6F7D3509962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ACCD6A1-9CC1-473C-B089-698FA74CB1EA}"/>
              </a:ext>
            </a:extLst>
          </p:cNvPr>
          <p:cNvGrpSpPr/>
          <p:nvPr/>
        </p:nvGrpSpPr>
        <p:grpSpPr>
          <a:xfrm>
            <a:off x="6099783" y="1258591"/>
            <a:ext cx="1545350" cy="1555310"/>
            <a:chOff x="1478884" y="2958206"/>
            <a:chExt cx="1001656" cy="100811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8AF05BE-F4EE-A2D5-2C4A-260F3B9F6B42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5">
              <a:extLst>
                <a:ext uri="{FF2B5EF4-FFF2-40B4-BE49-F238E27FC236}">
                  <a16:creationId xmlns:a16="http://schemas.microsoft.com/office/drawing/2014/main" id="{33B1B750-EE84-10AC-0B30-671FCEC5A07D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78A9A6-3652-1315-FE1C-D703A03F8F00}"/>
              </a:ext>
            </a:extLst>
          </p:cNvPr>
          <p:cNvCxnSpPr/>
          <p:nvPr/>
        </p:nvCxnSpPr>
        <p:spPr>
          <a:xfrm>
            <a:off x="2531671" y="2036246"/>
            <a:ext cx="363268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539F44-D667-D10A-E744-85FA83AA5648}"/>
              </a:ext>
            </a:extLst>
          </p:cNvPr>
          <p:cNvCxnSpPr/>
          <p:nvPr/>
        </p:nvCxnSpPr>
        <p:spPr>
          <a:xfrm>
            <a:off x="4201123" y="2036246"/>
            <a:ext cx="363268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3BB7DE-CA1C-FC06-AF42-938745CFF8C4}"/>
              </a:ext>
            </a:extLst>
          </p:cNvPr>
          <p:cNvCxnSpPr/>
          <p:nvPr/>
        </p:nvCxnSpPr>
        <p:spPr>
          <a:xfrm>
            <a:off x="5862103" y="2036246"/>
            <a:ext cx="363268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E8029F-ED5D-C6A4-0F9F-18052BCAB9A9}"/>
              </a:ext>
            </a:extLst>
          </p:cNvPr>
          <p:cNvSpPr txBox="1"/>
          <p:nvPr/>
        </p:nvSpPr>
        <p:spPr>
          <a:xfrm>
            <a:off x="1305979" y="1730977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기출 문제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AAF3FB-A042-E681-1A8D-719C27A16E3F}"/>
              </a:ext>
            </a:extLst>
          </p:cNvPr>
          <p:cNvSpPr txBox="1"/>
          <p:nvPr/>
        </p:nvSpPr>
        <p:spPr>
          <a:xfrm>
            <a:off x="2806655" y="1729536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(21~23)</a:t>
            </a:r>
          </a:p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기출문제풀이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7304E6-4931-43CE-503D-F7685F14DE92}"/>
              </a:ext>
            </a:extLst>
          </p:cNvPr>
          <p:cNvSpPr txBox="1"/>
          <p:nvPr/>
        </p:nvSpPr>
        <p:spPr>
          <a:xfrm>
            <a:off x="4581429" y="1729536"/>
            <a:ext cx="1353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 범위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핵심요약 강의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2E1EB-1560-C1C8-DECB-7668583D6CCB}"/>
              </a:ext>
            </a:extLst>
          </p:cNvPr>
          <p:cNvSpPr txBox="1"/>
          <p:nvPr/>
        </p:nvSpPr>
        <p:spPr>
          <a:xfrm>
            <a:off x="6422397" y="1729536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기본이론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D5DE70-42A3-7622-1CF3-1BA854606394}"/>
              </a:ext>
            </a:extLst>
          </p:cNvPr>
          <p:cNvSpPr txBox="1"/>
          <p:nvPr/>
        </p:nvSpPr>
        <p:spPr>
          <a:xfrm>
            <a:off x="1449483" y="142027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 1.</a:t>
            </a:r>
            <a:endParaRPr lang="ko-KR" altLang="en-US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31E3E-86B4-230A-6EFF-4051EFA8C60C}"/>
              </a:ext>
            </a:extLst>
          </p:cNvPr>
          <p:cNvSpPr txBox="1"/>
          <p:nvPr/>
        </p:nvSpPr>
        <p:spPr>
          <a:xfrm>
            <a:off x="3120358" y="142027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 2.</a:t>
            </a:r>
            <a:endParaRPr lang="ko-KR" altLang="en-US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7965BF-E099-1FD8-19CA-04EC80B40B3A}"/>
              </a:ext>
            </a:extLst>
          </p:cNvPr>
          <p:cNvSpPr txBox="1"/>
          <p:nvPr/>
        </p:nvSpPr>
        <p:spPr>
          <a:xfrm>
            <a:off x="4791233" y="142027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 3.</a:t>
            </a:r>
            <a:endParaRPr lang="ko-KR" altLang="en-US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2AF2DE-DBE7-418C-D3C7-65E46EAE7443}"/>
              </a:ext>
            </a:extLst>
          </p:cNvPr>
          <p:cNvSpPr txBox="1"/>
          <p:nvPr/>
        </p:nvSpPr>
        <p:spPr>
          <a:xfrm>
            <a:off x="6462108" y="142027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 4.</a:t>
            </a:r>
            <a:endParaRPr lang="ko-KR" altLang="en-US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5249F2-28AF-E83E-ED86-1B5CE391B7E0}"/>
              </a:ext>
            </a:extLst>
          </p:cNvPr>
          <p:cNvSpPr txBox="1"/>
          <p:nvPr/>
        </p:nvSpPr>
        <p:spPr>
          <a:xfrm>
            <a:off x="4346719" y="5296308"/>
            <a:ext cx="442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커리큘럼은 시험 일정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학원 스케줄에  따라 변동 될 수 있습니다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24DAAB7-B292-5258-1573-6D3DE72AA98A}"/>
              </a:ext>
            </a:extLst>
          </p:cNvPr>
          <p:cNvGrpSpPr/>
          <p:nvPr/>
        </p:nvGrpSpPr>
        <p:grpSpPr>
          <a:xfrm rot="10800000">
            <a:off x="6104763" y="3379041"/>
            <a:ext cx="1545350" cy="1555310"/>
            <a:chOff x="1478884" y="2958206"/>
            <a:chExt cx="1001656" cy="100811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9DF353A-3393-01DE-0B4B-CD52D1F1E474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5">
              <a:extLst>
                <a:ext uri="{FF2B5EF4-FFF2-40B4-BE49-F238E27FC236}">
                  <a16:creationId xmlns:a16="http://schemas.microsoft.com/office/drawing/2014/main" id="{A8B69F79-4311-6781-E496-E9736BF2A400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B928D8E-FFCD-9121-E84B-DBF933D51089}"/>
              </a:ext>
            </a:extLst>
          </p:cNvPr>
          <p:cNvSpPr txBox="1"/>
          <p:nvPr/>
        </p:nvSpPr>
        <p:spPr>
          <a:xfrm>
            <a:off x="6464654" y="354072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 5.</a:t>
            </a:r>
            <a:endParaRPr lang="ko-KR" altLang="en-US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A36E3D-EFCD-1F53-2707-03B2E7A0A001}"/>
              </a:ext>
            </a:extLst>
          </p:cNvPr>
          <p:cNvSpPr txBox="1"/>
          <p:nvPr/>
        </p:nvSpPr>
        <p:spPr>
          <a:xfrm>
            <a:off x="534330" y="350177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바쁜 현직을 고려한</a:t>
            </a:r>
            <a:r>
              <a:rPr lang="en-US" altLang="ko-KR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초고효율 학습 커리큘럼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507CA90-3577-C099-5271-081C42C71FAF}"/>
              </a:ext>
            </a:extLst>
          </p:cNvPr>
          <p:cNvCxnSpPr>
            <a:cxnSpLocks/>
          </p:cNvCxnSpPr>
          <p:nvPr/>
        </p:nvCxnSpPr>
        <p:spPr>
          <a:xfrm>
            <a:off x="653539" y="731237"/>
            <a:ext cx="46146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E2801C-0A88-1167-80A8-777B0EA8D386}"/>
              </a:ext>
            </a:extLst>
          </p:cNvPr>
          <p:cNvGrpSpPr/>
          <p:nvPr/>
        </p:nvGrpSpPr>
        <p:grpSpPr>
          <a:xfrm>
            <a:off x="2573360" y="3384021"/>
            <a:ext cx="1545350" cy="1555310"/>
            <a:chOff x="1478884" y="2958206"/>
            <a:chExt cx="1001656" cy="100811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08331FB-6C24-5F2A-CE7C-9237E741A1F9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타원 5">
              <a:extLst>
                <a:ext uri="{FF2B5EF4-FFF2-40B4-BE49-F238E27FC236}">
                  <a16:creationId xmlns:a16="http://schemas.microsoft.com/office/drawing/2014/main" id="{A8E532D3-1A40-7AAB-6E7A-D50B72DC7EC1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F0E20D2-C874-1CDA-3F19-E5E253C77C57}"/>
              </a:ext>
            </a:extLst>
          </p:cNvPr>
          <p:cNvSpPr txBox="1"/>
          <p:nvPr/>
        </p:nvSpPr>
        <p:spPr>
          <a:xfrm>
            <a:off x="2683576" y="3882446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개정사항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판례정리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553AD95-27D3-BD82-4D48-903B4B04E1D7}"/>
              </a:ext>
            </a:extLst>
          </p:cNvPr>
          <p:cNvGrpSpPr/>
          <p:nvPr/>
        </p:nvGrpSpPr>
        <p:grpSpPr>
          <a:xfrm rot="10800000">
            <a:off x="4246667" y="3384021"/>
            <a:ext cx="1545350" cy="1555310"/>
            <a:chOff x="1478884" y="2958206"/>
            <a:chExt cx="1001656" cy="100811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B2039CB-FC9D-DEE5-02F7-C3C77B863BCF}"/>
                </a:ext>
              </a:extLst>
            </p:cNvPr>
            <p:cNvSpPr/>
            <p:nvPr/>
          </p:nvSpPr>
          <p:spPr>
            <a:xfrm>
              <a:off x="1547664" y="3030214"/>
              <a:ext cx="864096" cy="8640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5">
              <a:extLst>
                <a:ext uri="{FF2B5EF4-FFF2-40B4-BE49-F238E27FC236}">
                  <a16:creationId xmlns:a16="http://schemas.microsoft.com/office/drawing/2014/main" id="{2FFE6B27-9E93-09B8-56C1-4EE284DFFB88}"/>
                </a:ext>
              </a:extLst>
            </p:cNvPr>
            <p:cNvSpPr/>
            <p:nvPr/>
          </p:nvSpPr>
          <p:spPr>
            <a:xfrm>
              <a:off x="1478884" y="2958206"/>
              <a:ext cx="1001656" cy="1008112"/>
            </a:xfrm>
            <a:custGeom>
              <a:avLst/>
              <a:gdLst>
                <a:gd name="connsiteX0" fmla="*/ 284378 w 1001656"/>
                <a:gd name="connsiteY0" fmla="*/ 504056 h 1008112"/>
                <a:gd name="connsiteX1" fmla="*/ 1001656 w 1001656"/>
                <a:gd name="connsiteY1" fmla="*/ 568099 h 1008112"/>
                <a:gd name="connsiteX2" fmla="*/ 504056 w 1001656"/>
                <a:gd name="connsiteY2" fmla="*/ 1008112 h 1008112"/>
                <a:gd name="connsiteX3" fmla="*/ 0 w 1001656"/>
                <a:gd name="connsiteY3" fmla="*/ 504056 h 1008112"/>
                <a:gd name="connsiteX4" fmla="*/ 504056 w 1001656"/>
                <a:gd name="connsiteY4" fmla="*/ 0 h 1008112"/>
                <a:gd name="connsiteX5" fmla="*/ 1001656 w 1001656"/>
                <a:gd name="connsiteY5" fmla="*/ 440013 h 1008112"/>
                <a:gd name="connsiteX6" fmla="*/ 375818 w 1001656"/>
                <a:gd name="connsiteY6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  <a:gd name="connsiteX5" fmla="*/ 375818 w 1001656"/>
                <a:gd name="connsiteY5" fmla="*/ 595496 h 1008112"/>
                <a:gd name="connsiteX0" fmla="*/ 1001656 w 1001656"/>
                <a:gd name="connsiteY0" fmla="*/ 568099 h 1008112"/>
                <a:gd name="connsiteX1" fmla="*/ 504056 w 1001656"/>
                <a:gd name="connsiteY1" fmla="*/ 1008112 h 1008112"/>
                <a:gd name="connsiteX2" fmla="*/ 0 w 1001656"/>
                <a:gd name="connsiteY2" fmla="*/ 504056 h 1008112"/>
                <a:gd name="connsiteX3" fmla="*/ 504056 w 1001656"/>
                <a:gd name="connsiteY3" fmla="*/ 0 h 1008112"/>
                <a:gd name="connsiteX4" fmla="*/ 1001656 w 1001656"/>
                <a:gd name="connsiteY4" fmla="*/ 440013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656" h="1008112">
                  <a:moveTo>
                    <a:pt x="1001656" y="568099"/>
                  </a:moveTo>
                  <a:cubicBezTo>
                    <a:pt x="972444" y="816399"/>
                    <a:pt x="760638" y="1008112"/>
                    <a:pt x="504056" y="1008112"/>
                  </a:cubicBezTo>
                  <a:cubicBezTo>
                    <a:pt x="225674" y="1008112"/>
                    <a:pt x="0" y="782438"/>
                    <a:pt x="0" y="504056"/>
                  </a:cubicBezTo>
                  <a:cubicBezTo>
                    <a:pt x="0" y="225674"/>
                    <a:pt x="225674" y="0"/>
                    <a:pt x="504056" y="0"/>
                  </a:cubicBezTo>
                  <a:cubicBezTo>
                    <a:pt x="760638" y="0"/>
                    <a:pt x="972444" y="191713"/>
                    <a:pt x="1001656" y="440013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637DE41-7D79-48E4-66D9-057511191952}"/>
              </a:ext>
            </a:extLst>
          </p:cNvPr>
          <p:cNvSpPr txBox="1"/>
          <p:nvPr/>
        </p:nvSpPr>
        <p:spPr>
          <a:xfrm>
            <a:off x="4625288" y="353409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 6.</a:t>
            </a:r>
            <a:endParaRPr lang="ko-KR" altLang="en-US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CF6522-957C-3C29-CF02-B8BA940639D3}"/>
              </a:ext>
            </a:extLst>
          </p:cNvPr>
          <p:cNvSpPr txBox="1"/>
          <p:nvPr/>
        </p:nvSpPr>
        <p:spPr>
          <a:xfrm>
            <a:off x="4475182" y="3866207"/>
            <a:ext cx="116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마무리 특강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2538C7-5E48-61A6-72A4-E17185A95318}"/>
              </a:ext>
            </a:extLst>
          </p:cNvPr>
          <p:cNvSpPr txBox="1"/>
          <p:nvPr/>
        </p:nvSpPr>
        <p:spPr>
          <a:xfrm>
            <a:off x="2915209" y="353409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STEP7.</a:t>
            </a:r>
            <a:endParaRPr lang="ko-KR" altLang="en-US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707D5FA-927E-0746-F63E-2E05797A12D1}"/>
              </a:ext>
            </a:extLst>
          </p:cNvPr>
          <p:cNvCxnSpPr>
            <a:cxnSpLocks/>
          </p:cNvCxnSpPr>
          <p:nvPr/>
        </p:nvCxnSpPr>
        <p:spPr>
          <a:xfrm flipH="1">
            <a:off x="4009898" y="4143302"/>
            <a:ext cx="342882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13AAD53-DD4C-47F3-2A46-F9EA4C50F6FA}"/>
              </a:ext>
            </a:extLst>
          </p:cNvPr>
          <p:cNvSpPr txBox="1"/>
          <p:nvPr/>
        </p:nvSpPr>
        <p:spPr>
          <a:xfrm>
            <a:off x="6464147" y="3849986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문제풀이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283213-AD8C-E4C5-D45D-7677F1FDEB7B}"/>
              </a:ext>
            </a:extLst>
          </p:cNvPr>
          <p:cNvSpPr txBox="1"/>
          <p:nvPr/>
        </p:nvSpPr>
        <p:spPr>
          <a:xfrm>
            <a:off x="1605262" y="235708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9161B2-3B3F-AEA3-F612-4C60D00DBC30}"/>
              </a:ext>
            </a:extLst>
          </p:cNvPr>
          <p:cNvSpPr txBox="1"/>
          <p:nvPr/>
        </p:nvSpPr>
        <p:spPr>
          <a:xfrm>
            <a:off x="3305504" y="235708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369BFA-FA67-8C62-B20A-DA07CDFF14DC}"/>
              </a:ext>
            </a:extLst>
          </p:cNvPr>
          <p:cNvSpPr txBox="1"/>
          <p:nvPr/>
        </p:nvSpPr>
        <p:spPr>
          <a:xfrm>
            <a:off x="4895060" y="2357080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(3~4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FA10E6-F594-8F84-1E94-9E7504CC9100}"/>
              </a:ext>
            </a:extLst>
          </p:cNvPr>
          <p:cNvSpPr txBox="1"/>
          <p:nvPr/>
        </p:nvSpPr>
        <p:spPr>
          <a:xfrm>
            <a:off x="6577900" y="2357080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(5~6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EFF4F7-E83F-9D3C-8D25-DF9C2DF1CF44}"/>
              </a:ext>
            </a:extLst>
          </p:cNvPr>
          <p:cNvSpPr txBox="1"/>
          <p:nvPr/>
        </p:nvSpPr>
        <p:spPr>
          <a:xfrm>
            <a:off x="6570746" y="4477530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(7~8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51DB90-03B8-7615-D57D-517DB7DE0519}"/>
              </a:ext>
            </a:extLst>
          </p:cNvPr>
          <p:cNvSpPr txBox="1"/>
          <p:nvPr/>
        </p:nvSpPr>
        <p:spPr>
          <a:xfrm>
            <a:off x="2944383" y="4435193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(11~12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E8BF99-FD9F-9DAF-C61F-C09F79300B0B}"/>
              </a:ext>
            </a:extLst>
          </p:cNvPr>
          <p:cNvSpPr txBox="1"/>
          <p:nvPr/>
        </p:nvSpPr>
        <p:spPr>
          <a:xfrm>
            <a:off x="4712650" y="4435193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B324EAC-CBE0-1FA8-DB87-295A8C346782}"/>
              </a:ext>
            </a:extLst>
          </p:cNvPr>
          <p:cNvCxnSpPr>
            <a:cxnSpLocks/>
          </p:cNvCxnSpPr>
          <p:nvPr/>
        </p:nvCxnSpPr>
        <p:spPr>
          <a:xfrm flipH="1">
            <a:off x="5698462" y="4143302"/>
            <a:ext cx="342882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8B3FEB1-F54D-DB08-AC41-8E0A5EBDE75A}"/>
              </a:ext>
            </a:extLst>
          </p:cNvPr>
          <p:cNvGrpSpPr/>
          <p:nvPr/>
        </p:nvGrpSpPr>
        <p:grpSpPr>
          <a:xfrm>
            <a:off x="7514895" y="2020954"/>
            <a:ext cx="342882" cy="2151034"/>
            <a:chOff x="6991020" y="2020954"/>
            <a:chExt cx="342882" cy="2151034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E08D96A-231D-1017-031A-EEC30426744E}"/>
                </a:ext>
              </a:extLst>
            </p:cNvPr>
            <p:cNvCxnSpPr/>
            <p:nvPr/>
          </p:nvCxnSpPr>
          <p:spPr>
            <a:xfrm>
              <a:off x="6993676" y="2025752"/>
              <a:ext cx="317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402706F-3387-91D6-3C3E-03280CF7F6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4852" y="2020954"/>
              <a:ext cx="0" cy="2151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3C14AC8-A713-5287-7109-2836706F1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020" y="4151858"/>
              <a:ext cx="342882" cy="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7D8592-92A3-8CE0-B592-EA03525FADBD}"/>
              </a:ext>
            </a:extLst>
          </p:cNvPr>
          <p:cNvSpPr txBox="1"/>
          <p:nvPr/>
        </p:nvSpPr>
        <p:spPr>
          <a:xfrm>
            <a:off x="10014439" y="453973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2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87">
            <a:extLst>
              <a:ext uri="{FF2B5EF4-FFF2-40B4-BE49-F238E27FC236}">
                <a16:creationId xmlns:a16="http://schemas.microsoft.com/office/drawing/2014/main" id="{194687D0-02B1-A2C5-2F4D-7716CCCE11E9}"/>
              </a:ext>
            </a:extLst>
          </p:cNvPr>
          <p:cNvGraphicFramePr>
            <a:graphicFrameLocks noGrp="1"/>
          </p:cNvGraphicFramePr>
          <p:nvPr/>
        </p:nvGraphicFramePr>
        <p:xfrm>
          <a:off x="9430473" y="1"/>
          <a:ext cx="2761527" cy="2016080"/>
        </p:xfrm>
        <a:graphic>
          <a:graphicData uri="http://schemas.openxmlformats.org/drawingml/2006/table">
            <a:tbl>
              <a:tblPr/>
              <a:tblGrid>
                <a:gridCol w="37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Descriptions</a:t>
                      </a: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9D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38644" marR="0" marT="38677" marB="38677" anchor="ctr" horzOverflow="overflow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89">
                <a:tc gridSpan="2">
                  <a:txBody>
                    <a:bodyPr/>
                    <a:lstStyle/>
                    <a:p>
                      <a:pPr marL="0" marR="0" lvl="0" indent="0" algn="l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0" marT="38677" marB="38677" anchor="ctr" horzOverflow="overflow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06628"/>
                  </a:ext>
                </a:extLst>
              </a:tr>
              <a:tr h="156146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15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639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49932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4537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3253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pPr marL="0" marR="0" lvl="0" indent="0" algn="ctr" defTabSz="852488" rtl="0" eaLnBrk="0" fontAlgn="base" latinLnBrk="1" hangingPunct="0">
                        <a:lnSpc>
                          <a:spcPct val="10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0" marT="38677" marB="720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644" marR="72000" marT="72000" marB="3867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61809"/>
                  </a:ext>
                </a:extLst>
              </a:tr>
            </a:tbl>
          </a:graphicData>
        </a:graphic>
      </p:graphicFrame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21C70DE-D9C7-87DE-2558-6656ACE2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B930AC-8F9C-1225-7D16-A9E521856AD9}"/>
              </a:ext>
            </a:extLst>
          </p:cNvPr>
          <p:cNvSpPr/>
          <p:nvPr/>
        </p:nvSpPr>
        <p:spPr>
          <a:xfrm>
            <a:off x="189470" y="255373"/>
            <a:ext cx="8954530" cy="644151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6DAC05-AC52-A5E3-FD1A-32D2F8FA60A3}"/>
              </a:ext>
            </a:extLst>
          </p:cNvPr>
          <p:cNvSpPr txBox="1"/>
          <p:nvPr/>
        </p:nvSpPr>
        <p:spPr>
          <a:xfrm>
            <a:off x="704618" y="5125159"/>
            <a:ext cx="8248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1" spc="-150" dirty="0">
                <a:latin typeface="+mn-ea"/>
              </a:rPr>
              <a:t>재구매 할인 쿠폰은 </a:t>
            </a:r>
            <a:r>
              <a:rPr lang="en-US" altLang="ko-KR" sz="1200" b="1" spc="-150" dirty="0">
                <a:latin typeface="+mn-ea"/>
              </a:rPr>
              <a:t>23</a:t>
            </a:r>
            <a:r>
              <a:rPr lang="ko-KR" altLang="en-US" sz="1200" b="1" spc="-150" dirty="0">
                <a:latin typeface="+mn-ea"/>
              </a:rPr>
              <a:t>년 승진대비 미래패스</a:t>
            </a:r>
            <a:r>
              <a:rPr lang="en-US" altLang="ko-KR" sz="1200" b="1" spc="-150" dirty="0">
                <a:latin typeface="+mn-ea"/>
              </a:rPr>
              <a:t>(</a:t>
            </a:r>
            <a:r>
              <a:rPr lang="ko-KR" altLang="en-US" sz="1200" b="1" spc="-150" dirty="0">
                <a:latin typeface="+mn-ea"/>
              </a:rPr>
              <a:t>구 단합패스</a:t>
            </a:r>
            <a:r>
              <a:rPr lang="en-US" altLang="ko-KR" sz="1200" b="1" spc="-150" dirty="0">
                <a:latin typeface="+mn-ea"/>
              </a:rPr>
              <a:t>)</a:t>
            </a:r>
            <a:r>
              <a:rPr lang="ko-KR" altLang="en-US" sz="1200" b="1" spc="-150" dirty="0">
                <a:latin typeface="+mn-ea"/>
              </a:rPr>
              <a:t> 신청 회원에 한해 쿠폰 받기가 가능합니다</a:t>
            </a:r>
            <a:r>
              <a:rPr lang="en-US" altLang="ko-KR" sz="1200" b="1" spc="-150" dirty="0"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b="1" spc="-150" dirty="0">
                <a:latin typeface="+mn-ea"/>
              </a:rPr>
              <a:t>타사 환승 쿠폰은 </a:t>
            </a:r>
            <a:r>
              <a:rPr lang="en-US" altLang="ko-KR" sz="1200" b="1" spc="-150" dirty="0">
                <a:latin typeface="+mn-ea"/>
              </a:rPr>
              <a:t>[</a:t>
            </a:r>
            <a:r>
              <a:rPr lang="ko-KR" altLang="en-US" sz="1200" b="1" spc="-150" dirty="0">
                <a:latin typeface="+mn-ea"/>
              </a:rPr>
              <a:t>쿠폰 받기</a:t>
            </a:r>
            <a:r>
              <a:rPr lang="en-US" altLang="ko-KR" sz="1200" b="1" spc="-150" dirty="0">
                <a:latin typeface="+mn-ea"/>
              </a:rPr>
              <a:t>] </a:t>
            </a:r>
            <a:r>
              <a:rPr lang="ko-KR" altLang="en-US" sz="1200" b="1" spc="-150" dirty="0" err="1">
                <a:latin typeface="+mn-ea"/>
              </a:rPr>
              <a:t>클릭시</a:t>
            </a:r>
            <a:r>
              <a:rPr lang="ko-KR" altLang="en-US" sz="1200" b="1" spc="-150" dirty="0">
                <a:latin typeface="+mn-ea"/>
              </a:rPr>
              <a:t> 인증 절차가 진행되며</a:t>
            </a:r>
            <a:r>
              <a:rPr lang="en-US" altLang="ko-KR" sz="1200" b="1" spc="-150" dirty="0">
                <a:latin typeface="+mn-ea"/>
              </a:rPr>
              <a:t>, </a:t>
            </a:r>
            <a:r>
              <a:rPr lang="ko-KR" altLang="en-US" sz="1200" b="1" spc="-150" dirty="0">
                <a:latin typeface="+mn-ea"/>
              </a:rPr>
              <a:t>관리자 승인 시 쿠폰 받기가 가능합니다</a:t>
            </a:r>
            <a:r>
              <a:rPr lang="en-US" altLang="ko-KR" sz="1200" b="1" spc="-150" dirty="0">
                <a:latin typeface="+mn-ea"/>
              </a:rPr>
              <a:t>.  </a:t>
            </a:r>
            <a:r>
              <a:rPr lang="ko-KR" altLang="en-US" sz="1200" b="1" spc="-150" dirty="0">
                <a:latin typeface="+mn-ea"/>
              </a:rPr>
              <a:t>환승 인증 승인 처리는 평일 </a:t>
            </a:r>
            <a:r>
              <a:rPr lang="en-US" altLang="ko-KR" sz="1200" b="1" spc="-150" dirty="0">
                <a:latin typeface="+mn-ea"/>
              </a:rPr>
              <a:t>18</a:t>
            </a:r>
            <a:r>
              <a:rPr lang="ko-KR" altLang="en-US" sz="1200" b="1" spc="-150" dirty="0">
                <a:latin typeface="+mn-ea"/>
              </a:rPr>
              <a:t>시까지 가능하며</a:t>
            </a:r>
            <a:r>
              <a:rPr lang="en-US" altLang="ko-KR" sz="1200" b="1" spc="-150" dirty="0">
                <a:latin typeface="+mn-ea"/>
              </a:rPr>
              <a:t>, </a:t>
            </a:r>
            <a:r>
              <a:rPr lang="ko-KR" altLang="en-US" sz="1200" b="1" spc="-150" dirty="0">
                <a:latin typeface="+mn-ea"/>
              </a:rPr>
              <a:t>주말 신청자는 월요일 일괄 처리됩니다</a:t>
            </a:r>
            <a:r>
              <a:rPr lang="en-US" altLang="ko-KR" sz="1200" b="1" spc="-150" dirty="0">
                <a:latin typeface="+mn-ea"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sz="1200" b="1" spc="-150" dirty="0">
                <a:latin typeface="+mn-ea"/>
              </a:rPr>
              <a:t>단과 강좌 수강 이후</a:t>
            </a:r>
            <a:r>
              <a:rPr lang="en-US" altLang="ko-KR" sz="1200" b="1" spc="-150" dirty="0">
                <a:latin typeface="+mn-ea"/>
              </a:rPr>
              <a:t> [</a:t>
            </a:r>
            <a:r>
              <a:rPr lang="ko-KR" altLang="en-US" sz="1200" b="1" spc="-150" dirty="0">
                <a:latin typeface="+mn-ea"/>
              </a:rPr>
              <a:t>쿠폰 받기</a:t>
            </a:r>
            <a:r>
              <a:rPr lang="en-US" altLang="ko-KR" sz="1200" b="1" spc="-150" dirty="0">
                <a:latin typeface="+mn-ea"/>
              </a:rPr>
              <a:t>]</a:t>
            </a:r>
            <a:r>
              <a:rPr lang="ko-KR" altLang="en-US" sz="1200" b="1" spc="-150" dirty="0">
                <a:latin typeface="+mn-ea"/>
              </a:rPr>
              <a:t>는 단과 수강 이력이 </a:t>
            </a:r>
            <a:r>
              <a:rPr lang="ko-KR" altLang="en-US" sz="1200" b="1" spc="-150" dirty="0" err="1">
                <a:latin typeface="+mn-ea"/>
              </a:rPr>
              <a:t>있을시</a:t>
            </a:r>
            <a:r>
              <a:rPr lang="ko-KR" altLang="en-US" sz="1200" b="1" spc="-150" dirty="0">
                <a:latin typeface="+mn-ea"/>
              </a:rPr>
              <a:t> 발급 가능합니다</a:t>
            </a:r>
            <a:r>
              <a:rPr lang="en-US" altLang="ko-KR" sz="1200" b="1" spc="-150" dirty="0">
                <a:latin typeface="+mn-ea"/>
              </a:rPr>
              <a:t>.  </a:t>
            </a:r>
            <a:r>
              <a:rPr lang="ko-KR" altLang="en-US" sz="1200" b="1" spc="-150" dirty="0">
                <a:latin typeface="+mn-ea"/>
              </a:rPr>
              <a:t>발급 이후에 </a:t>
            </a:r>
            <a:r>
              <a:rPr lang="en-US" altLang="ko-KR" sz="1200" b="1" spc="-150" dirty="0">
                <a:latin typeface="+mn-ea"/>
              </a:rPr>
              <a:t>[</a:t>
            </a:r>
            <a:r>
              <a:rPr lang="ko-KR" altLang="en-US" sz="1200" b="1" spc="-150" dirty="0">
                <a:latin typeface="+mn-ea"/>
              </a:rPr>
              <a:t>신규</a:t>
            </a:r>
            <a:r>
              <a:rPr lang="en-US" altLang="ko-KR" sz="1200" b="1" spc="-150" dirty="0">
                <a:latin typeface="+mn-ea"/>
              </a:rPr>
              <a:t>] </a:t>
            </a:r>
            <a:r>
              <a:rPr lang="ko-KR" altLang="en-US" sz="1200" b="1" spc="-150" dirty="0">
                <a:latin typeface="+mn-ea"/>
              </a:rPr>
              <a:t>미래패스로 </a:t>
            </a:r>
            <a:r>
              <a:rPr lang="ko-KR" altLang="en-US" sz="1200" b="1" spc="-150" dirty="0" err="1">
                <a:latin typeface="+mn-ea"/>
              </a:rPr>
              <a:t>구매시</a:t>
            </a:r>
            <a:r>
              <a:rPr lang="ko-KR" altLang="en-US" sz="1200" b="1" spc="-150" dirty="0">
                <a:latin typeface="+mn-ea"/>
              </a:rPr>
              <a:t> 적용 가능합니다</a:t>
            </a:r>
            <a:r>
              <a:rPr lang="en-US" altLang="ko-KR" sz="1200" b="1" spc="-150" dirty="0">
                <a:latin typeface="+mn-ea"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sz="1200" b="1" spc="-150" dirty="0">
                <a:latin typeface="+mn-ea"/>
              </a:rPr>
              <a:t>승격 모의고사는 회원 정보에 등록된 주소로 출간 되는대로 </a:t>
            </a:r>
            <a:r>
              <a:rPr lang="ko-KR" altLang="en-US" sz="1200" b="1" spc="-150" dirty="0" err="1">
                <a:latin typeface="+mn-ea"/>
              </a:rPr>
              <a:t>발송되오니</a:t>
            </a:r>
            <a:r>
              <a:rPr lang="ko-KR" altLang="en-US" sz="1200" b="1" spc="-150" dirty="0">
                <a:latin typeface="+mn-ea"/>
              </a:rPr>
              <a:t> 미리 주소 확인 바랍니다</a:t>
            </a:r>
            <a:r>
              <a:rPr lang="en-US" altLang="ko-KR" sz="1200" b="1" spc="-150" dirty="0">
                <a:latin typeface="+mn-ea"/>
              </a:rPr>
              <a:t>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7D6448-C14E-F86B-7924-7CA55EA2D516}"/>
              </a:ext>
            </a:extLst>
          </p:cNvPr>
          <p:cNvSpPr txBox="1"/>
          <p:nvPr/>
        </p:nvSpPr>
        <p:spPr>
          <a:xfrm>
            <a:off x="704618" y="484816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150" dirty="0">
                <a:latin typeface="+mn-ea"/>
              </a:rPr>
              <a:t>유의사항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8242EB5-A4D1-2A7F-F109-DA04C5B62EF8}"/>
              </a:ext>
            </a:extLst>
          </p:cNvPr>
          <p:cNvSpPr/>
          <p:nvPr/>
        </p:nvSpPr>
        <p:spPr>
          <a:xfrm>
            <a:off x="738554" y="5110908"/>
            <a:ext cx="8338771" cy="9946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FB8727-3917-33E1-FA54-901F67BD4926}"/>
              </a:ext>
            </a:extLst>
          </p:cNvPr>
          <p:cNvSpPr/>
          <p:nvPr/>
        </p:nvSpPr>
        <p:spPr>
          <a:xfrm>
            <a:off x="889680" y="1787359"/>
            <a:ext cx="3635552" cy="634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D79537-5EF1-CAFD-5097-88AD3A77C3DE}"/>
              </a:ext>
            </a:extLst>
          </p:cNvPr>
          <p:cNvSpPr txBox="1"/>
          <p:nvPr/>
        </p:nvSpPr>
        <p:spPr>
          <a:xfrm>
            <a:off x="983181" y="1827108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+mn-ea"/>
              </a:rPr>
              <a:t>- 21</a:t>
            </a:r>
            <a:r>
              <a:rPr lang="ko-KR" altLang="en-US" b="1" spc="-150" dirty="0">
                <a:latin typeface="+mn-ea"/>
              </a:rPr>
              <a:t>만원 추가 할인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BFD52A-C264-05DA-7228-BBA3CE55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02" y="2180886"/>
            <a:ext cx="2604830" cy="1836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BAD76F-4C53-0CA2-35C6-93C5BE5E48AC}"/>
              </a:ext>
            </a:extLst>
          </p:cNvPr>
          <p:cNvSpPr/>
          <p:nvPr/>
        </p:nvSpPr>
        <p:spPr>
          <a:xfrm>
            <a:off x="738554" y="1146017"/>
            <a:ext cx="3903784" cy="35745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D97CD2-5040-9244-557D-CDF2FB8DAA7F}"/>
              </a:ext>
            </a:extLst>
          </p:cNvPr>
          <p:cNvSpPr/>
          <p:nvPr/>
        </p:nvSpPr>
        <p:spPr>
          <a:xfrm>
            <a:off x="4691132" y="1146017"/>
            <a:ext cx="3903784" cy="35745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9DA263-4112-95AA-E9A9-4C8146D8F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33" y="2085043"/>
            <a:ext cx="1379294" cy="1889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D40743-657F-59C9-00F4-5EB2D362B655}"/>
              </a:ext>
            </a:extLst>
          </p:cNvPr>
          <p:cNvSpPr txBox="1"/>
          <p:nvPr/>
        </p:nvSpPr>
        <p:spPr>
          <a:xfrm>
            <a:off x="6783235" y="2085043"/>
            <a:ext cx="158889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FF0000"/>
                </a:solidFill>
                <a:latin typeface="+mn-ea"/>
              </a:rPr>
              <a:t>월간</a:t>
            </a:r>
            <a:endParaRPr lang="en-US" altLang="ko-KR" sz="2400" b="1" spc="-150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3200" b="1" spc="-150" dirty="0">
                <a:solidFill>
                  <a:srgbClr val="FF0000"/>
                </a:solidFill>
                <a:latin typeface="+mn-ea"/>
              </a:rPr>
              <a:t>승</a:t>
            </a:r>
            <a:r>
              <a:rPr lang="ko-KR" altLang="en-US" sz="1200" b="1" spc="-150" dirty="0">
                <a:latin typeface="+mn-ea"/>
              </a:rPr>
              <a:t>진에 딱 맞는</a:t>
            </a:r>
            <a:endParaRPr lang="en-US" altLang="ko-KR" sz="2400" b="1" spc="-150" dirty="0">
              <a:latin typeface="+mn-ea"/>
            </a:endParaRPr>
          </a:p>
          <a:p>
            <a:r>
              <a:rPr lang="ko-KR" altLang="en-US" sz="3200" b="1" spc="-150" dirty="0">
                <a:solidFill>
                  <a:srgbClr val="FF0000"/>
                </a:solidFill>
                <a:latin typeface="+mn-ea"/>
              </a:rPr>
              <a:t>격</a:t>
            </a:r>
            <a:r>
              <a:rPr lang="ko-KR" altLang="en-US" sz="1200" b="1" spc="-150" dirty="0">
                <a:latin typeface="+mn-ea"/>
              </a:rPr>
              <a:t>이 다른 모의고사</a:t>
            </a:r>
            <a:endParaRPr lang="en-US" altLang="ko-KR" sz="2400" b="1" spc="-150" dirty="0">
              <a:latin typeface="+mn-ea"/>
            </a:endParaRPr>
          </a:p>
          <a:p>
            <a:r>
              <a:rPr lang="en-US" altLang="ko-KR" b="1" spc="-150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b="1" spc="-150" dirty="0">
                <a:solidFill>
                  <a:srgbClr val="FF0000"/>
                </a:solidFill>
                <a:latin typeface="+mn-ea"/>
              </a:rPr>
              <a:t>회 무료 제공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1942D3-D6BA-3E80-A359-5E17B1366368}"/>
              </a:ext>
            </a:extLst>
          </p:cNvPr>
          <p:cNvSpPr/>
          <p:nvPr/>
        </p:nvSpPr>
        <p:spPr>
          <a:xfrm>
            <a:off x="889680" y="2490939"/>
            <a:ext cx="3635552" cy="634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A4E96-3B5E-C3E2-0DA3-29E98506AE6B}"/>
              </a:ext>
            </a:extLst>
          </p:cNvPr>
          <p:cNvSpPr txBox="1"/>
          <p:nvPr/>
        </p:nvSpPr>
        <p:spPr>
          <a:xfrm>
            <a:off x="983181" y="2530688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+mn-ea"/>
              </a:rPr>
              <a:t>- 21</a:t>
            </a:r>
            <a:r>
              <a:rPr lang="ko-KR" altLang="en-US" b="1" spc="-150" dirty="0">
                <a:latin typeface="+mn-ea"/>
              </a:rPr>
              <a:t>만원 추가 할인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D81974-9304-55C2-681E-F1E6E85155C5}"/>
              </a:ext>
            </a:extLst>
          </p:cNvPr>
          <p:cNvSpPr/>
          <p:nvPr/>
        </p:nvSpPr>
        <p:spPr>
          <a:xfrm>
            <a:off x="889680" y="3224028"/>
            <a:ext cx="3635552" cy="634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767DA-EAFA-1258-9AD6-225F3DA0EE2D}"/>
              </a:ext>
            </a:extLst>
          </p:cNvPr>
          <p:cNvSpPr txBox="1"/>
          <p:nvPr/>
        </p:nvSpPr>
        <p:spPr>
          <a:xfrm>
            <a:off x="983181" y="3263777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+mn-ea"/>
              </a:rPr>
              <a:t>- 18</a:t>
            </a:r>
            <a:r>
              <a:rPr lang="ko-KR" altLang="en-US" b="1" spc="-150" dirty="0">
                <a:latin typeface="+mn-ea"/>
              </a:rPr>
              <a:t>만원 추가 할인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E7BD5-17BD-F838-333A-3C15ADDE0CA7}"/>
              </a:ext>
            </a:extLst>
          </p:cNvPr>
          <p:cNvSpPr txBox="1"/>
          <p:nvPr/>
        </p:nvSpPr>
        <p:spPr>
          <a:xfrm>
            <a:off x="1077366" y="3607030"/>
            <a:ext cx="1486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FF0000"/>
                </a:solidFill>
                <a:latin typeface="+mn-ea"/>
              </a:rPr>
              <a:t>올해 단과 강좌 구매한 회원</a:t>
            </a:r>
            <a:endParaRPr kumimoji="1" lang="en-US" altLang="ko-KR" sz="1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0098D-5365-5ECB-2877-2CE3BEF795DB}"/>
              </a:ext>
            </a:extLst>
          </p:cNvPr>
          <p:cNvSpPr/>
          <p:nvPr/>
        </p:nvSpPr>
        <p:spPr>
          <a:xfrm>
            <a:off x="889680" y="3970248"/>
            <a:ext cx="3635552" cy="634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CC7408-11B1-BAF5-606B-70D6BC753FBB}"/>
              </a:ext>
            </a:extLst>
          </p:cNvPr>
          <p:cNvSpPr txBox="1"/>
          <p:nvPr/>
        </p:nvSpPr>
        <p:spPr>
          <a:xfrm>
            <a:off x="983181" y="4009997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+mn-ea"/>
              </a:rPr>
              <a:t>- 16</a:t>
            </a:r>
            <a:r>
              <a:rPr lang="ko-KR" altLang="en-US" b="1" spc="-150" dirty="0">
                <a:latin typeface="+mn-ea"/>
              </a:rPr>
              <a:t>만원 추가 할인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E692F0-D67E-6D5B-88D2-46C6F2B627C0}"/>
              </a:ext>
            </a:extLst>
          </p:cNvPr>
          <p:cNvSpPr txBox="1"/>
          <p:nvPr/>
        </p:nvSpPr>
        <p:spPr>
          <a:xfrm>
            <a:off x="1144691" y="4353250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FF0000"/>
                </a:solidFill>
                <a:latin typeface="+mn-ea"/>
              </a:rPr>
              <a:t>회원 누구나</a:t>
            </a:r>
            <a:endParaRPr kumimoji="1" lang="en-US" altLang="ko-KR" sz="1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9C4686-EC81-C065-41D0-EAEB1C79A21D}"/>
              </a:ext>
            </a:extLst>
          </p:cNvPr>
          <p:cNvSpPr txBox="1"/>
          <p:nvPr/>
        </p:nvSpPr>
        <p:spPr>
          <a:xfrm>
            <a:off x="3212185" y="315568"/>
            <a:ext cx="3621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패스 구매 시 추가 제공되는</a:t>
            </a:r>
            <a:endParaRPr lang="en-US" altLang="ko-KR" sz="2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특별 혜택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AB39A-8288-5620-3A06-7AD7739B3322}"/>
              </a:ext>
            </a:extLst>
          </p:cNvPr>
          <p:cNvSpPr txBox="1"/>
          <p:nvPr/>
        </p:nvSpPr>
        <p:spPr>
          <a:xfrm>
            <a:off x="1077366" y="2878737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>
                <a:solidFill>
                  <a:srgbClr val="FF0000"/>
                </a:solidFill>
                <a:latin typeface="+mn-ea"/>
              </a:rPr>
              <a:t>타사 환승 회원</a:t>
            </a:r>
            <a:endParaRPr kumimoji="1" lang="en-US" altLang="ko-KR" sz="1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3124E-8EC6-FADD-342D-7F56BDE384B1}"/>
              </a:ext>
            </a:extLst>
          </p:cNvPr>
          <p:cNvSpPr txBox="1"/>
          <p:nvPr/>
        </p:nvSpPr>
        <p:spPr>
          <a:xfrm>
            <a:off x="1144693" y="2184078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150" dirty="0">
                <a:solidFill>
                  <a:srgbClr val="FF0000"/>
                </a:solidFill>
                <a:latin typeface="+mn-ea"/>
              </a:rPr>
              <a:t>재구매 회원</a:t>
            </a:r>
            <a:endParaRPr kumimoji="1" lang="en-US" altLang="ko-KR" sz="1000" b="1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B76871-AFF6-4106-DCF2-AF62D2B81DEB}"/>
              </a:ext>
            </a:extLst>
          </p:cNvPr>
          <p:cNvSpPr/>
          <p:nvPr/>
        </p:nvSpPr>
        <p:spPr>
          <a:xfrm>
            <a:off x="3309990" y="1853174"/>
            <a:ext cx="1158358" cy="499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3D016E-3C7A-8022-64EC-43995E0DAA60}"/>
              </a:ext>
            </a:extLst>
          </p:cNvPr>
          <p:cNvSpPr/>
          <p:nvPr/>
        </p:nvSpPr>
        <p:spPr>
          <a:xfrm>
            <a:off x="3309990" y="2586262"/>
            <a:ext cx="1158358" cy="499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B979E3-D547-F3C0-14B8-A1F4E027F22E}"/>
              </a:ext>
            </a:extLst>
          </p:cNvPr>
          <p:cNvSpPr/>
          <p:nvPr/>
        </p:nvSpPr>
        <p:spPr>
          <a:xfrm>
            <a:off x="3309990" y="3302951"/>
            <a:ext cx="1158358" cy="499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D83F67-8E85-F20A-B9B3-C6A45A8DA6BE}"/>
              </a:ext>
            </a:extLst>
          </p:cNvPr>
          <p:cNvSpPr/>
          <p:nvPr/>
        </p:nvSpPr>
        <p:spPr>
          <a:xfrm>
            <a:off x="3309990" y="4036039"/>
            <a:ext cx="1158358" cy="499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32140-3C93-D471-78DA-82E73ADDFEF0}"/>
              </a:ext>
            </a:extLst>
          </p:cNvPr>
          <p:cNvSpPr txBox="1"/>
          <p:nvPr/>
        </p:nvSpPr>
        <p:spPr>
          <a:xfrm>
            <a:off x="3545744" y="181980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150" dirty="0">
                <a:latin typeface="+mn-ea"/>
              </a:rPr>
              <a:t>쿠폰 받기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A97899-17D9-F070-2164-00FAB9941B12}"/>
              </a:ext>
            </a:extLst>
          </p:cNvPr>
          <p:cNvSpPr txBox="1"/>
          <p:nvPr/>
        </p:nvSpPr>
        <p:spPr>
          <a:xfrm>
            <a:off x="3545744" y="2619647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150" dirty="0">
                <a:latin typeface="+mn-ea"/>
              </a:rPr>
              <a:t>쿠폰 받기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ECED9C-73BB-6EF5-A3CE-F927FF7BE003}"/>
              </a:ext>
            </a:extLst>
          </p:cNvPr>
          <p:cNvSpPr txBox="1"/>
          <p:nvPr/>
        </p:nvSpPr>
        <p:spPr>
          <a:xfrm>
            <a:off x="3545744" y="3305751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150" dirty="0">
                <a:latin typeface="+mn-ea"/>
              </a:rPr>
              <a:t>쿠폰 받기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7D6C13-5AD7-2BE8-AAAD-3985952B33A9}"/>
              </a:ext>
            </a:extLst>
          </p:cNvPr>
          <p:cNvSpPr txBox="1"/>
          <p:nvPr/>
        </p:nvSpPr>
        <p:spPr>
          <a:xfrm>
            <a:off x="3545744" y="4105592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150" dirty="0">
                <a:latin typeface="+mn-ea"/>
              </a:rPr>
              <a:t>쿠폰 받기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821CB69-6261-D181-88DE-EA2B3D95CE26}"/>
              </a:ext>
            </a:extLst>
          </p:cNvPr>
          <p:cNvGrpSpPr/>
          <p:nvPr/>
        </p:nvGrpSpPr>
        <p:grpSpPr>
          <a:xfrm>
            <a:off x="3796420" y="2082673"/>
            <a:ext cx="257187" cy="184595"/>
            <a:chOff x="2002436" y="4730262"/>
            <a:chExt cx="441401" cy="316814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4F1402B-87E1-144A-6A12-C233571E5EDD}"/>
                </a:ext>
              </a:extLst>
            </p:cNvPr>
            <p:cNvCxnSpPr/>
            <p:nvPr/>
          </p:nvCxnSpPr>
          <p:spPr>
            <a:xfrm>
              <a:off x="2216631" y="4730262"/>
              <a:ext cx="0" cy="2725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오른쪽 대괄호 60">
              <a:extLst>
                <a:ext uri="{FF2B5EF4-FFF2-40B4-BE49-F238E27FC236}">
                  <a16:creationId xmlns:a16="http://schemas.microsoft.com/office/drawing/2014/main" id="{02A451F2-56C2-48B9-2051-22D0D1566186}"/>
                </a:ext>
              </a:extLst>
            </p:cNvPr>
            <p:cNvSpPr/>
            <p:nvPr/>
          </p:nvSpPr>
          <p:spPr>
            <a:xfrm rot="5400000">
              <a:off x="2158804" y="4762043"/>
              <a:ext cx="128665" cy="441401"/>
            </a:xfrm>
            <a:prstGeom prst="rightBracket">
              <a:avLst>
                <a:gd name="adj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58A4683-823B-29A3-1825-F0F19028F8CD}"/>
              </a:ext>
            </a:extLst>
          </p:cNvPr>
          <p:cNvGrpSpPr/>
          <p:nvPr/>
        </p:nvGrpSpPr>
        <p:grpSpPr>
          <a:xfrm>
            <a:off x="3796420" y="2855542"/>
            <a:ext cx="257187" cy="184595"/>
            <a:chOff x="2002436" y="4730262"/>
            <a:chExt cx="441401" cy="316814"/>
          </a:xfrm>
        </p:grpSpPr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6F59B17A-F8AB-1D9F-BE75-4C920EDEB1BD}"/>
                </a:ext>
              </a:extLst>
            </p:cNvPr>
            <p:cNvCxnSpPr/>
            <p:nvPr/>
          </p:nvCxnSpPr>
          <p:spPr>
            <a:xfrm>
              <a:off x="2216631" y="4730262"/>
              <a:ext cx="0" cy="2725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오른쪽 대괄호 64">
              <a:extLst>
                <a:ext uri="{FF2B5EF4-FFF2-40B4-BE49-F238E27FC236}">
                  <a16:creationId xmlns:a16="http://schemas.microsoft.com/office/drawing/2014/main" id="{C06027AA-6685-1EAE-E53B-7605E802E5D5}"/>
                </a:ext>
              </a:extLst>
            </p:cNvPr>
            <p:cNvSpPr/>
            <p:nvPr/>
          </p:nvSpPr>
          <p:spPr>
            <a:xfrm rot="5400000">
              <a:off x="2158804" y="4762043"/>
              <a:ext cx="128665" cy="441401"/>
            </a:xfrm>
            <a:prstGeom prst="rightBracket">
              <a:avLst>
                <a:gd name="adj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69A4AD-8849-5516-6FB2-D22904DA585E}"/>
              </a:ext>
            </a:extLst>
          </p:cNvPr>
          <p:cNvGrpSpPr/>
          <p:nvPr/>
        </p:nvGrpSpPr>
        <p:grpSpPr>
          <a:xfrm>
            <a:off x="3796420" y="3549441"/>
            <a:ext cx="257187" cy="184595"/>
            <a:chOff x="2002436" y="4730262"/>
            <a:chExt cx="441401" cy="316814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141BC70E-3F70-2827-AF7C-CD9B110151D2}"/>
                </a:ext>
              </a:extLst>
            </p:cNvPr>
            <p:cNvCxnSpPr/>
            <p:nvPr/>
          </p:nvCxnSpPr>
          <p:spPr>
            <a:xfrm>
              <a:off x="2216631" y="4730262"/>
              <a:ext cx="0" cy="2725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오른쪽 대괄호 67">
              <a:extLst>
                <a:ext uri="{FF2B5EF4-FFF2-40B4-BE49-F238E27FC236}">
                  <a16:creationId xmlns:a16="http://schemas.microsoft.com/office/drawing/2014/main" id="{10019E2D-CD82-D44D-9A0E-67772F64AF79}"/>
                </a:ext>
              </a:extLst>
            </p:cNvPr>
            <p:cNvSpPr/>
            <p:nvPr/>
          </p:nvSpPr>
          <p:spPr>
            <a:xfrm rot="5400000">
              <a:off x="2158804" y="4762043"/>
              <a:ext cx="128665" cy="441401"/>
            </a:xfrm>
            <a:prstGeom prst="rightBracket">
              <a:avLst>
                <a:gd name="adj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C5F0DD5-39A3-B7A1-F3C1-D9B43E011709}"/>
              </a:ext>
            </a:extLst>
          </p:cNvPr>
          <p:cNvGrpSpPr/>
          <p:nvPr/>
        </p:nvGrpSpPr>
        <p:grpSpPr>
          <a:xfrm>
            <a:off x="3796420" y="4316109"/>
            <a:ext cx="257187" cy="184595"/>
            <a:chOff x="2002436" y="4730262"/>
            <a:chExt cx="441401" cy="316814"/>
          </a:xfrm>
        </p:grpSpPr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032E349E-AD7B-4C44-9821-6D4B3CFE917C}"/>
                </a:ext>
              </a:extLst>
            </p:cNvPr>
            <p:cNvCxnSpPr/>
            <p:nvPr/>
          </p:nvCxnSpPr>
          <p:spPr>
            <a:xfrm>
              <a:off x="2216631" y="4730262"/>
              <a:ext cx="0" cy="2725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오른쪽 대괄호 70">
              <a:extLst>
                <a:ext uri="{FF2B5EF4-FFF2-40B4-BE49-F238E27FC236}">
                  <a16:creationId xmlns:a16="http://schemas.microsoft.com/office/drawing/2014/main" id="{E0B7E0F1-C86C-26E0-F70A-6E69F10C9662}"/>
                </a:ext>
              </a:extLst>
            </p:cNvPr>
            <p:cNvSpPr/>
            <p:nvPr/>
          </p:nvSpPr>
          <p:spPr>
            <a:xfrm rot="5400000">
              <a:off x="2158804" y="4762043"/>
              <a:ext cx="128665" cy="441401"/>
            </a:xfrm>
            <a:prstGeom prst="rightBracket">
              <a:avLst>
                <a:gd name="adj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E0A48C4-5DD2-670E-9548-7A0B75A5D7A1}"/>
              </a:ext>
            </a:extLst>
          </p:cNvPr>
          <p:cNvSpPr txBox="1"/>
          <p:nvPr/>
        </p:nvSpPr>
        <p:spPr>
          <a:xfrm>
            <a:off x="5496625" y="1294549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특별 증정 혜택</a:t>
            </a:r>
            <a:endParaRPr lang="en-US" altLang="ko-KR" sz="2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DF05F-F716-939A-C51F-1DC91F396B43}"/>
              </a:ext>
            </a:extLst>
          </p:cNvPr>
          <p:cNvSpPr txBox="1"/>
          <p:nvPr/>
        </p:nvSpPr>
        <p:spPr>
          <a:xfrm>
            <a:off x="7111246" y="1387536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선착순 </a:t>
            </a:r>
            <a:r>
              <a:rPr lang="en-US" altLang="ko-KR" sz="11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1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1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18D8556-E301-C4FA-A6B7-1FD20F3A923B}"/>
              </a:ext>
            </a:extLst>
          </p:cNvPr>
          <p:cNvSpPr txBox="1"/>
          <p:nvPr/>
        </p:nvSpPr>
        <p:spPr>
          <a:xfrm>
            <a:off x="1796548" y="1272090"/>
            <a:ext cx="1749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쿠폰 할인 혜택</a:t>
            </a:r>
            <a:endParaRPr lang="en-US" altLang="ko-KR" sz="2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1DFA2A-BCD1-0E4D-5DCB-F80DB283B7CF}"/>
              </a:ext>
            </a:extLst>
          </p:cNvPr>
          <p:cNvSpPr txBox="1"/>
          <p:nvPr/>
        </p:nvSpPr>
        <p:spPr>
          <a:xfrm>
            <a:off x="3607537" y="1365077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(~9/18)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963DD-52CF-6677-1E66-488305B30BF9}"/>
              </a:ext>
            </a:extLst>
          </p:cNvPr>
          <p:cNvSpPr txBox="1"/>
          <p:nvPr/>
        </p:nvSpPr>
        <p:spPr>
          <a:xfrm>
            <a:off x="9177936" y="536620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section7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41496-0D8F-E37D-06C6-E11D6A7B4A84}"/>
              </a:ext>
            </a:extLst>
          </p:cNvPr>
          <p:cNvSpPr txBox="1"/>
          <p:nvPr/>
        </p:nvSpPr>
        <p:spPr>
          <a:xfrm>
            <a:off x="8905329" y="429025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section6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0193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cUURK4L+Q4Khs3A9VPZvN74q/eJv0lprmBtWi2669g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woG/R0tGHO4GsiB5xmb45pcjv/TNdTxV7bM3zLny91Q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oFvHBE0DSHbpkvebRIgEbzMi2hInHW/XCMQAmcRuFU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Thg0O+dJSRfQjtfbw/IzDZWahZ0BzS4i1/XP2hcJ/8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G0I0j5xrtSkVBWWUP++Om3nvW3p1EZx9xOpLHBAI+pU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woG/R0tGHO4GsiB5xmb45pcjv/TNdTxV7bM3zLny91Q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oFvHBE0DSHbpkvebRIgEbzMi2hInHW/XCMQAmcRuFU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Thg0O+dJSRfQjtfbw/IzDZWahZ0BzS4i1/XP2hcJ/8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G0I0j5xrtSkVBWWUP++Om3nvW3p1EZx9xOpLHBAI+pU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cUURK4L+Q4Khs3A9VPZvN74q/eJv0lprmBtWi2669g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80216</TotalTime>
  <Words>1994</Words>
  <Application>Microsoft Office PowerPoint</Application>
  <PresentationFormat>와이드스크린</PresentationFormat>
  <Paragraphs>422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-apple-system</vt:lpstr>
      <vt:lpstr>Roboto</vt:lpstr>
      <vt:lpstr>Pretendard</vt:lpstr>
      <vt:lpstr>Wingdings</vt:lpstr>
      <vt:lpstr>굴림</vt:lpstr>
      <vt:lpstr>Segoe UI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gb001</dc:creator>
  <cp:lastModifiedBy>User</cp:lastModifiedBy>
  <cp:revision>4983</cp:revision>
  <cp:lastPrinted>2022-10-26T01:53:07Z</cp:lastPrinted>
  <dcterms:created xsi:type="dcterms:W3CDTF">2015-11-11T05:38:26Z</dcterms:created>
  <dcterms:modified xsi:type="dcterms:W3CDTF">2023-09-08T08:10:38Z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C:\Users\한혜진\Downloads\180704_ 2019 실전력 PR 랜딩 페이지_HJH_v1.0.pptx</vt:lpwstr>
  </property>
</Properties>
</file>